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71"/>
  </p:notesMasterIdLst>
  <p:handoutMasterIdLst>
    <p:handoutMasterId r:id="rId72"/>
  </p:handoutMasterIdLst>
  <p:sldIdLst>
    <p:sldId id="256" r:id="rId5"/>
    <p:sldId id="260" r:id="rId6"/>
    <p:sldId id="257" r:id="rId7"/>
    <p:sldId id="258" r:id="rId8"/>
    <p:sldId id="262" r:id="rId9"/>
    <p:sldId id="263" r:id="rId10"/>
    <p:sldId id="264" r:id="rId11"/>
    <p:sldId id="265" r:id="rId12"/>
    <p:sldId id="266" r:id="rId13"/>
    <p:sldId id="267" r:id="rId14"/>
    <p:sldId id="269" r:id="rId15"/>
    <p:sldId id="268" r:id="rId16"/>
    <p:sldId id="273" r:id="rId17"/>
    <p:sldId id="274" r:id="rId18"/>
    <p:sldId id="283" r:id="rId19"/>
    <p:sldId id="272" r:id="rId20"/>
    <p:sldId id="276" r:id="rId21"/>
    <p:sldId id="277" r:id="rId22"/>
    <p:sldId id="302" r:id="rId23"/>
    <p:sldId id="278" r:id="rId24"/>
    <p:sldId id="279" r:id="rId25"/>
    <p:sldId id="303" r:id="rId26"/>
    <p:sldId id="281" r:id="rId27"/>
    <p:sldId id="285" r:id="rId28"/>
    <p:sldId id="286" r:id="rId29"/>
    <p:sldId id="287" r:id="rId30"/>
    <p:sldId id="288" r:id="rId31"/>
    <p:sldId id="289" r:id="rId32"/>
    <p:sldId id="298" r:id="rId33"/>
    <p:sldId id="291" r:id="rId34"/>
    <p:sldId id="292" r:id="rId35"/>
    <p:sldId id="293" r:id="rId36"/>
    <p:sldId id="305" r:id="rId37"/>
    <p:sldId id="295" r:id="rId38"/>
    <p:sldId id="296" r:id="rId39"/>
    <p:sldId id="297" r:id="rId40"/>
    <p:sldId id="300"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5" r:id="rId59"/>
    <p:sldId id="324" r:id="rId60"/>
    <p:sldId id="326" r:id="rId61"/>
    <p:sldId id="327" r:id="rId62"/>
    <p:sldId id="329" r:id="rId63"/>
    <p:sldId id="330" r:id="rId64"/>
    <p:sldId id="331" r:id="rId65"/>
    <p:sldId id="332" r:id="rId66"/>
    <p:sldId id="334" r:id="rId67"/>
    <p:sldId id="335" r:id="rId68"/>
    <p:sldId id="336" r:id="rId69"/>
    <p:sldId id="337" r:id="rId7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8F0410-1A71-460A-9419-64E53177B182}" v="140" dt="2024-10-28T09:30:33.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6441" autoAdjust="0"/>
  </p:normalViewPr>
  <p:slideViewPr>
    <p:cSldViewPr snapToGrid="0">
      <p:cViewPr varScale="1">
        <p:scale>
          <a:sx n="76" d="100"/>
          <a:sy n="76" d="100"/>
        </p:scale>
        <p:origin x="672" y="51"/>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t>28/10/2024</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28/10/2024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16</a:t>
            </a:fld>
            <a:endParaRPr lang="es-ES" noProof="0"/>
          </a:p>
        </p:txBody>
      </p:sp>
    </p:spTree>
    <p:extLst>
      <p:ext uri="{BB962C8B-B14F-4D97-AF65-F5344CB8AC3E}">
        <p14:creationId xmlns:p14="http://schemas.microsoft.com/office/powerpoint/2010/main" val="314910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17</a:t>
            </a:fld>
            <a:endParaRPr lang="es-ES" noProof="0"/>
          </a:p>
        </p:txBody>
      </p:sp>
    </p:spTree>
    <p:extLst>
      <p:ext uri="{BB962C8B-B14F-4D97-AF65-F5344CB8AC3E}">
        <p14:creationId xmlns:p14="http://schemas.microsoft.com/office/powerpoint/2010/main" val="166028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19</a:t>
            </a:fld>
            <a:endParaRPr lang="es-ES" noProof="0"/>
          </a:p>
        </p:txBody>
      </p:sp>
    </p:spTree>
    <p:extLst>
      <p:ext uri="{BB962C8B-B14F-4D97-AF65-F5344CB8AC3E}">
        <p14:creationId xmlns:p14="http://schemas.microsoft.com/office/powerpoint/2010/main" val="200705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20</a:t>
            </a:fld>
            <a:endParaRPr lang="es-ES" noProof="0"/>
          </a:p>
        </p:txBody>
      </p:sp>
    </p:spTree>
    <p:extLst>
      <p:ext uri="{BB962C8B-B14F-4D97-AF65-F5344CB8AC3E}">
        <p14:creationId xmlns:p14="http://schemas.microsoft.com/office/powerpoint/2010/main" val="3011576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Rutas absolutas por si acaso</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21</a:t>
            </a:fld>
            <a:endParaRPr lang="es-ES" noProof="0"/>
          </a:p>
        </p:txBody>
      </p:sp>
    </p:spTree>
    <p:extLst>
      <p:ext uri="{BB962C8B-B14F-4D97-AF65-F5344CB8AC3E}">
        <p14:creationId xmlns:p14="http://schemas.microsoft.com/office/powerpoint/2010/main" val="2805909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Nota: como borres todo el index.txt la </a:t>
            </a:r>
            <a:r>
              <a:rPr lang="es-ES" dirty="0" err="1"/>
              <a:t>lias</a:t>
            </a:r>
            <a:r>
              <a:rPr lang="es-ES" dirty="0"/>
              <a:t>, </a:t>
            </a:r>
          </a:p>
          <a:p>
            <a:pPr marL="228600" indent="-228600">
              <a:buAutoNum type="arabicParenR"/>
            </a:pPr>
            <a:r>
              <a:rPr lang="es-ES" dirty="0"/>
              <a:t>Tienes q volver a generar la CA </a:t>
            </a:r>
          </a:p>
          <a:p>
            <a:pPr marL="228600" indent="-228600">
              <a:buAutoNum type="arabicParenR"/>
            </a:pPr>
            <a:r>
              <a:rPr lang="es-ES" dirty="0" err="1"/>
              <a:t>rm</a:t>
            </a:r>
            <a:r>
              <a:rPr lang="es-ES" dirty="0"/>
              <a:t> /</a:t>
            </a:r>
            <a:r>
              <a:rPr lang="es-ES" dirty="0" err="1"/>
              <a:t>etc</a:t>
            </a:r>
            <a:r>
              <a:rPr lang="es-ES" dirty="0"/>
              <a:t>/</a:t>
            </a:r>
            <a:r>
              <a:rPr lang="es-ES" dirty="0" err="1"/>
              <a:t>pki</a:t>
            </a:r>
            <a:r>
              <a:rPr lang="es-ES" dirty="0"/>
              <a:t>/</a:t>
            </a:r>
            <a:r>
              <a:rPr lang="es-ES" dirty="0" err="1"/>
              <a:t>tls</a:t>
            </a:r>
            <a:r>
              <a:rPr lang="es-ES" dirty="0"/>
              <a:t>/index.txt</a:t>
            </a:r>
          </a:p>
          <a:p>
            <a:pPr marL="228600" indent="-228600">
              <a:buAutoNum type="arabicParenR"/>
            </a:pPr>
            <a:r>
              <a:rPr lang="es-ES" dirty="0" err="1"/>
              <a:t>touch</a:t>
            </a:r>
            <a:r>
              <a:rPr lang="es-ES" dirty="0"/>
              <a:t> /</a:t>
            </a:r>
            <a:r>
              <a:rPr lang="es-ES" dirty="0" err="1"/>
              <a:t>etc</a:t>
            </a:r>
            <a:r>
              <a:rPr lang="es-ES" dirty="0"/>
              <a:t>/</a:t>
            </a:r>
            <a:r>
              <a:rPr lang="es-ES" dirty="0" err="1"/>
              <a:t>pki</a:t>
            </a:r>
            <a:r>
              <a:rPr lang="es-ES" dirty="0"/>
              <a:t>/</a:t>
            </a:r>
            <a:r>
              <a:rPr lang="es-ES" dirty="0" err="1"/>
              <a:t>tls</a:t>
            </a:r>
            <a:r>
              <a:rPr lang="es-ES" dirty="0"/>
              <a:t>/index.txt</a:t>
            </a:r>
          </a:p>
          <a:p>
            <a:pPr marL="228600" indent="-228600">
              <a:buAutoNum type="arabicParenR"/>
            </a:pPr>
            <a:r>
              <a:rPr lang="es-ES" dirty="0" err="1"/>
              <a:t>openssl</a:t>
            </a:r>
            <a:r>
              <a:rPr lang="es-ES" dirty="0"/>
              <a:t> ca -</a:t>
            </a:r>
            <a:r>
              <a:rPr lang="es-ES" dirty="0" err="1"/>
              <a:t>gencrl</a:t>
            </a:r>
            <a:r>
              <a:rPr lang="es-ES" dirty="0"/>
              <a:t> -</a:t>
            </a:r>
            <a:r>
              <a:rPr lang="es-ES" dirty="0" err="1"/>
              <a:t>keyfile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private</a:t>
            </a:r>
            <a:r>
              <a:rPr lang="es-ES" dirty="0"/>
              <a:t>/</a:t>
            </a:r>
            <a:r>
              <a:rPr lang="es-ES" dirty="0" err="1"/>
              <a:t>cakey.key</a:t>
            </a:r>
            <a:r>
              <a:rPr lang="es-ES" dirty="0"/>
              <a:t> -</a:t>
            </a:r>
            <a:r>
              <a:rPr lang="es-ES" dirty="0" err="1"/>
              <a:t>cert</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cacert.pem</a:t>
            </a:r>
            <a:r>
              <a:rPr lang="es-ES" dirty="0"/>
              <a:t> -</a:t>
            </a:r>
            <a:r>
              <a:rPr lang="es-ES" dirty="0" err="1"/>
              <a:t>out</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crl</a:t>
            </a:r>
            <a:r>
              <a:rPr lang="es-ES" dirty="0"/>
              <a:t>/</a:t>
            </a:r>
            <a:r>
              <a:rPr lang="es-ES" dirty="0" err="1"/>
              <a:t>crl.pem</a:t>
            </a:r>
            <a:endParaRPr lang="es-ES" dirty="0"/>
          </a:p>
          <a:p>
            <a:pPr marL="228600" indent="-228600">
              <a:buAutoNum type="arabicParen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7030A0"/>
                </a:solidFill>
                <a:sym typeface="Wingdings" panose="05000000000000000000" pitchFamily="2" charset="2"/>
              </a:rPr>
              <a:t>(Si quieres eliminar la firma del certificado vuelve a generarlo todo y bórralo de index.txt)</a:t>
            </a:r>
          </a:p>
          <a:p>
            <a:pPr marL="228600" indent="-228600">
              <a:buAutoNum type="arabicParenR"/>
            </a:pPr>
            <a:endParaRPr lang="es-ES" dirty="0"/>
          </a:p>
          <a:p>
            <a:pPr marL="228600" indent="-228600">
              <a:buAutoNum type="arabicParenR"/>
            </a:pPr>
            <a:endParaRPr lang="es-ES" dirty="0"/>
          </a:p>
          <a:p>
            <a:pPr marL="228600" indent="-228600">
              <a:buAutoNum type="arabicParenR"/>
            </a:pPr>
            <a:r>
              <a:rPr lang="es-ES" dirty="0"/>
              <a:t>Si borras serial </a:t>
            </a:r>
            <a:r>
              <a:rPr lang="es-ES" dirty="0">
                <a:sym typeface="Wingdings" panose="05000000000000000000" pitchFamily="2" charset="2"/>
              </a:rPr>
              <a:t> </a:t>
            </a:r>
            <a:r>
              <a:rPr lang="es-ES" dirty="0"/>
              <a:t>echo '01’ &gt; serial</a:t>
            </a:r>
          </a:p>
          <a:p>
            <a:pPr marL="0" indent="0">
              <a:buNone/>
            </a:pP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22</a:t>
            </a:fld>
            <a:endParaRPr lang="es-ES" noProof="0"/>
          </a:p>
        </p:txBody>
      </p:sp>
    </p:spTree>
    <p:extLst>
      <p:ext uri="{BB962C8B-B14F-4D97-AF65-F5344CB8AC3E}">
        <p14:creationId xmlns:p14="http://schemas.microsoft.com/office/powerpoint/2010/main" val="625906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&lt;</a:t>
            </a:r>
            <a:r>
              <a:rPr lang="es-ES" dirty="0" err="1"/>
              <a:t>IfModule</a:t>
            </a:r>
            <a:r>
              <a:rPr lang="es-ES" dirty="0"/>
              <a:t> </a:t>
            </a:r>
            <a:r>
              <a:rPr lang="es-ES" dirty="0" err="1"/>
              <a:t>mod_ssl.c</a:t>
            </a:r>
            <a:r>
              <a:rPr lang="es-ES" dirty="0"/>
              <a:t>&gt;</a:t>
            </a:r>
          </a:p>
          <a:p>
            <a:r>
              <a:rPr lang="es-ES" dirty="0"/>
              <a:t>        &lt;</a:t>
            </a:r>
            <a:r>
              <a:rPr lang="es-ES" dirty="0" err="1"/>
              <a:t>VirtualHost</a:t>
            </a:r>
            <a:r>
              <a:rPr lang="es-ES" dirty="0"/>
              <a:t> _default_:443&gt;</a:t>
            </a:r>
          </a:p>
          <a:p>
            <a:r>
              <a:rPr lang="es-ES" dirty="0"/>
              <a:t>                </a:t>
            </a:r>
            <a:r>
              <a:rPr lang="es-ES" dirty="0" err="1"/>
              <a:t>ServerName</a:t>
            </a:r>
            <a:r>
              <a:rPr lang="es-ES" dirty="0"/>
              <a:t> www.seguro.com</a:t>
            </a:r>
          </a:p>
          <a:p>
            <a:r>
              <a:rPr lang="es-ES" dirty="0"/>
              <a:t>                </a:t>
            </a:r>
            <a:r>
              <a:rPr lang="es-ES" dirty="0" err="1"/>
              <a:t>ServerAlias</a:t>
            </a:r>
            <a:r>
              <a:rPr lang="es-ES" dirty="0"/>
              <a:t> seguro.com</a:t>
            </a:r>
          </a:p>
          <a:p>
            <a:endParaRPr lang="es-ES" dirty="0"/>
          </a:p>
          <a:p>
            <a:r>
              <a:rPr lang="es-ES" dirty="0"/>
              <a:t>                </a:t>
            </a:r>
            <a:r>
              <a:rPr lang="es-ES" dirty="0" err="1"/>
              <a:t>DocumentRoot</a:t>
            </a:r>
            <a:r>
              <a:rPr lang="es-ES" dirty="0"/>
              <a:t> /proyectos/seguro</a:t>
            </a:r>
          </a:p>
          <a:p>
            <a:endParaRPr lang="es-ES" dirty="0"/>
          </a:p>
          <a:p>
            <a:r>
              <a:rPr lang="es-ES" dirty="0"/>
              <a:t>                </a:t>
            </a:r>
            <a:r>
              <a:rPr lang="es-ES" dirty="0" err="1"/>
              <a:t>ErrorLog</a:t>
            </a:r>
            <a:r>
              <a:rPr lang="es-ES" dirty="0"/>
              <a:t> ${APACHE_LOG_DIR}/error.log</a:t>
            </a:r>
          </a:p>
          <a:p>
            <a:r>
              <a:rPr lang="es-ES" dirty="0"/>
              <a:t>                </a:t>
            </a:r>
            <a:r>
              <a:rPr lang="es-ES" dirty="0" err="1"/>
              <a:t>CustomLog</a:t>
            </a:r>
            <a:r>
              <a:rPr lang="es-ES" dirty="0"/>
              <a:t> ${APACHE_LOG_DIR}/access.log </a:t>
            </a:r>
            <a:r>
              <a:rPr lang="es-ES" dirty="0" err="1"/>
              <a:t>combined</a:t>
            </a:r>
            <a:endParaRPr lang="es-ES" dirty="0"/>
          </a:p>
          <a:p>
            <a:endParaRPr lang="es-ES" dirty="0"/>
          </a:p>
          <a:p>
            <a:r>
              <a:rPr lang="es-ES" dirty="0"/>
              <a:t>                </a:t>
            </a:r>
            <a:r>
              <a:rPr lang="es-ES" dirty="0" err="1"/>
              <a:t>SSLEngine</a:t>
            </a:r>
            <a:r>
              <a:rPr lang="es-ES" dirty="0"/>
              <a:t> </a:t>
            </a:r>
            <a:r>
              <a:rPr lang="es-ES" dirty="0" err="1"/>
              <a:t>on</a:t>
            </a:r>
            <a:endParaRPr lang="es-ES" dirty="0"/>
          </a:p>
          <a:p>
            <a:endParaRPr lang="es-ES" dirty="0"/>
          </a:p>
          <a:p>
            <a:r>
              <a:rPr lang="es-ES" dirty="0"/>
              <a:t>                </a:t>
            </a:r>
            <a:r>
              <a:rPr lang="es-ES" dirty="0" err="1"/>
              <a:t>SSLCertificateFile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certs</a:t>
            </a:r>
            <a:r>
              <a:rPr lang="es-ES" dirty="0"/>
              <a:t>/servidor.crt</a:t>
            </a:r>
          </a:p>
          <a:p>
            <a:r>
              <a:rPr lang="es-ES" dirty="0"/>
              <a:t>                </a:t>
            </a:r>
            <a:r>
              <a:rPr lang="es-ES" dirty="0" err="1"/>
              <a:t>SSLCertificateKeyFile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private</a:t>
            </a:r>
            <a:r>
              <a:rPr lang="es-ES" dirty="0"/>
              <a:t>/</a:t>
            </a:r>
            <a:r>
              <a:rPr lang="es-ES" dirty="0" err="1"/>
              <a:t>servidor.key</a:t>
            </a:r>
            <a:endParaRPr lang="es-ES" dirty="0"/>
          </a:p>
          <a:p>
            <a:endParaRPr lang="es-ES" dirty="0"/>
          </a:p>
          <a:p>
            <a:r>
              <a:rPr lang="es-ES" dirty="0"/>
              <a:t>                </a:t>
            </a:r>
            <a:r>
              <a:rPr lang="es-ES" dirty="0" err="1"/>
              <a:t>SSLCARevocationFile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crl</a:t>
            </a:r>
            <a:r>
              <a:rPr lang="es-ES" dirty="0"/>
              <a:t>/</a:t>
            </a:r>
            <a:r>
              <a:rPr lang="es-ES" dirty="0" err="1"/>
              <a:t>crl.pem</a:t>
            </a:r>
            <a:endParaRPr lang="es-ES" dirty="0"/>
          </a:p>
          <a:p>
            <a:endParaRPr lang="es-ES" dirty="0"/>
          </a:p>
          <a:p>
            <a:endParaRPr lang="es-ES" dirty="0"/>
          </a:p>
          <a:p>
            <a:r>
              <a:rPr lang="es-ES" dirty="0"/>
              <a:t>                # &lt;</a:t>
            </a:r>
            <a:r>
              <a:rPr lang="es-ES" dirty="0" err="1"/>
              <a:t>FilesMatch</a:t>
            </a:r>
            <a:r>
              <a:rPr lang="es-ES" dirty="0"/>
              <a:t> "\.(</a:t>
            </a:r>
            <a:r>
              <a:rPr lang="es-ES" dirty="0" err="1"/>
              <a:t>cgi|shtml|phtml|php</a:t>
            </a:r>
            <a:r>
              <a:rPr lang="es-ES" dirty="0"/>
              <a:t>)$"&gt;</a:t>
            </a:r>
          </a:p>
          <a:p>
            <a:r>
              <a:rPr lang="es-ES" dirty="0"/>
              <a:t>                #               </a:t>
            </a:r>
            <a:r>
              <a:rPr lang="es-ES" dirty="0" err="1"/>
              <a:t>SSLOptions</a:t>
            </a:r>
            <a:r>
              <a:rPr lang="es-ES" dirty="0"/>
              <a:t> +</a:t>
            </a:r>
            <a:r>
              <a:rPr lang="es-ES" dirty="0" err="1"/>
              <a:t>StdEnvVars</a:t>
            </a:r>
            <a:endParaRPr lang="es-ES" dirty="0"/>
          </a:p>
          <a:p>
            <a:r>
              <a:rPr lang="es-ES" dirty="0"/>
              <a:t>                # &lt;/</a:t>
            </a:r>
            <a:r>
              <a:rPr lang="es-ES" dirty="0" err="1"/>
              <a:t>FilesMatch</a:t>
            </a:r>
            <a:r>
              <a:rPr lang="es-ES" dirty="0"/>
              <a:t>&gt;</a:t>
            </a:r>
          </a:p>
          <a:p>
            <a:r>
              <a:rPr lang="es-ES" dirty="0"/>
              <a:t>                # &lt;</a:t>
            </a:r>
            <a:r>
              <a:rPr lang="es-ES" dirty="0" err="1"/>
              <a:t>Directory</a:t>
            </a:r>
            <a:r>
              <a:rPr lang="es-ES" dirty="0"/>
              <a:t> /</a:t>
            </a:r>
            <a:r>
              <a:rPr lang="es-ES" dirty="0" err="1"/>
              <a:t>usr</a:t>
            </a:r>
            <a:r>
              <a:rPr lang="es-ES" dirty="0"/>
              <a:t>/</a:t>
            </a:r>
            <a:r>
              <a:rPr lang="es-ES" dirty="0" err="1"/>
              <a:t>lib</a:t>
            </a:r>
            <a:r>
              <a:rPr lang="es-ES" dirty="0"/>
              <a:t>/</a:t>
            </a:r>
            <a:r>
              <a:rPr lang="es-ES" dirty="0" err="1"/>
              <a:t>cgi-bin</a:t>
            </a:r>
            <a:r>
              <a:rPr lang="es-ES" dirty="0"/>
              <a:t>&gt;</a:t>
            </a:r>
          </a:p>
          <a:p>
            <a:r>
              <a:rPr lang="es-ES" dirty="0"/>
              <a:t>                #               </a:t>
            </a:r>
            <a:r>
              <a:rPr lang="es-ES" dirty="0" err="1"/>
              <a:t>SSLOptions</a:t>
            </a:r>
            <a:r>
              <a:rPr lang="es-ES" dirty="0"/>
              <a:t> +</a:t>
            </a:r>
            <a:r>
              <a:rPr lang="es-ES" dirty="0" err="1"/>
              <a:t>StdEnvVars</a:t>
            </a:r>
            <a:endParaRPr lang="es-ES" dirty="0"/>
          </a:p>
          <a:p>
            <a:r>
              <a:rPr lang="es-ES" dirty="0"/>
              <a:t>                # &lt;/</a:t>
            </a:r>
            <a:r>
              <a:rPr lang="es-ES" dirty="0" err="1"/>
              <a:t>Directory</a:t>
            </a:r>
            <a:r>
              <a:rPr lang="es-ES" dirty="0"/>
              <a:t>&gt;</a:t>
            </a:r>
          </a:p>
          <a:p>
            <a:endParaRPr lang="es-ES" dirty="0"/>
          </a:p>
          <a:p>
            <a:r>
              <a:rPr lang="es-ES" dirty="0"/>
              <a:t>                #SSLVerifyClient </a:t>
            </a:r>
            <a:r>
              <a:rPr lang="es-ES" dirty="0" err="1"/>
              <a:t>require</a:t>
            </a:r>
            <a:endParaRPr lang="es-ES" dirty="0"/>
          </a:p>
          <a:p>
            <a:r>
              <a:rPr lang="es-ES" dirty="0"/>
              <a:t>                #SSLVerifyDepth 1</a:t>
            </a:r>
          </a:p>
          <a:p>
            <a:endParaRPr lang="es-ES" dirty="0"/>
          </a:p>
          <a:p>
            <a:r>
              <a:rPr lang="es-ES" dirty="0"/>
              <a:t>                &lt;</a:t>
            </a:r>
            <a:r>
              <a:rPr lang="es-ES" dirty="0" err="1"/>
              <a:t>Directory</a:t>
            </a:r>
            <a:r>
              <a:rPr lang="es-ES" dirty="0"/>
              <a:t> /proyectos/seguro&gt;</a:t>
            </a:r>
          </a:p>
          <a:p>
            <a:r>
              <a:rPr lang="es-ES" dirty="0"/>
              <a:t>                        </a:t>
            </a:r>
            <a:r>
              <a:rPr lang="es-ES" dirty="0" err="1"/>
              <a:t>AllowOverride</a:t>
            </a:r>
            <a:r>
              <a:rPr lang="es-ES" dirty="0"/>
              <a:t> </a:t>
            </a:r>
            <a:r>
              <a:rPr lang="es-ES" dirty="0" err="1"/>
              <a:t>All</a:t>
            </a:r>
            <a:endParaRPr lang="es-ES" dirty="0"/>
          </a:p>
          <a:p>
            <a:r>
              <a:rPr lang="es-ES" dirty="0"/>
              <a:t>                        </a:t>
            </a:r>
            <a:r>
              <a:rPr lang="es-ES" dirty="0" err="1"/>
              <a:t>Require</a:t>
            </a:r>
            <a:r>
              <a:rPr lang="es-ES" dirty="0"/>
              <a:t> </a:t>
            </a:r>
            <a:r>
              <a:rPr lang="es-ES" dirty="0" err="1"/>
              <a:t>all</a:t>
            </a:r>
            <a:r>
              <a:rPr lang="es-ES" dirty="0"/>
              <a:t> </a:t>
            </a:r>
            <a:r>
              <a:rPr lang="es-ES" dirty="0" err="1"/>
              <a:t>granted</a:t>
            </a:r>
            <a:endParaRPr lang="es-ES" dirty="0"/>
          </a:p>
          <a:p>
            <a:r>
              <a:rPr lang="es-ES" dirty="0"/>
              <a:t>                        </a:t>
            </a:r>
            <a:r>
              <a:rPr lang="es-ES" dirty="0" err="1"/>
              <a:t>DirectoryIndex</a:t>
            </a:r>
            <a:r>
              <a:rPr lang="es-ES" dirty="0"/>
              <a:t> index.html</a:t>
            </a:r>
          </a:p>
          <a:p>
            <a:r>
              <a:rPr lang="es-ES" dirty="0"/>
              <a:t>                &lt;/</a:t>
            </a:r>
            <a:r>
              <a:rPr lang="es-ES" dirty="0" err="1"/>
              <a:t>Directory</a:t>
            </a:r>
            <a:r>
              <a:rPr lang="es-ES" dirty="0"/>
              <a:t>&gt;</a:t>
            </a:r>
          </a:p>
          <a:p>
            <a:endParaRPr lang="es-ES" dirty="0"/>
          </a:p>
          <a:p>
            <a:endParaRPr lang="es-ES" dirty="0"/>
          </a:p>
          <a:p>
            <a:endParaRPr lang="es-ES" dirty="0"/>
          </a:p>
          <a:p>
            <a:r>
              <a:rPr lang="es-ES" dirty="0"/>
              <a:t>        &lt;/</a:t>
            </a:r>
            <a:r>
              <a:rPr lang="es-ES" dirty="0" err="1"/>
              <a:t>VirtualHost</a:t>
            </a:r>
            <a:r>
              <a:rPr lang="es-ES" dirty="0"/>
              <a:t>&gt;</a:t>
            </a:r>
          </a:p>
          <a:p>
            <a:r>
              <a:rPr lang="es-ES" dirty="0"/>
              <a:t>        &lt;</a:t>
            </a:r>
            <a:r>
              <a:rPr lang="es-ES" dirty="0" err="1"/>
              <a:t>VirtualHost</a:t>
            </a:r>
            <a:r>
              <a:rPr lang="es-ES" dirty="0"/>
              <a:t> *:80&gt;</a:t>
            </a:r>
          </a:p>
          <a:p>
            <a:r>
              <a:rPr lang="es-ES" dirty="0"/>
              <a:t>                </a:t>
            </a:r>
            <a:r>
              <a:rPr lang="es-ES" dirty="0" err="1"/>
              <a:t>ServerName</a:t>
            </a:r>
            <a:r>
              <a:rPr lang="es-ES" dirty="0"/>
              <a:t> www.seguro.com</a:t>
            </a:r>
          </a:p>
          <a:p>
            <a:r>
              <a:rPr lang="es-ES" dirty="0"/>
              <a:t>                </a:t>
            </a:r>
            <a:r>
              <a:rPr lang="es-ES" dirty="0" err="1"/>
              <a:t>DocumentRoot</a:t>
            </a:r>
            <a:r>
              <a:rPr lang="es-ES" dirty="0"/>
              <a:t> /proyectos/seguro</a:t>
            </a:r>
          </a:p>
          <a:p>
            <a:endParaRPr lang="es-ES" dirty="0"/>
          </a:p>
          <a:p>
            <a:r>
              <a:rPr lang="es-ES" dirty="0"/>
              <a:t>                # Redirigir todo el tráfico HTTP a HTTPS</a:t>
            </a:r>
          </a:p>
          <a:p>
            <a:r>
              <a:rPr lang="es-ES" dirty="0"/>
              <a:t>                </a:t>
            </a:r>
            <a:r>
              <a:rPr lang="es-ES" dirty="0" err="1"/>
              <a:t>RewriteEngine</a:t>
            </a:r>
            <a:r>
              <a:rPr lang="es-ES" dirty="0"/>
              <a:t> </a:t>
            </a:r>
            <a:r>
              <a:rPr lang="es-ES" dirty="0" err="1"/>
              <a:t>On</a:t>
            </a:r>
            <a:endParaRPr lang="es-ES" dirty="0"/>
          </a:p>
          <a:p>
            <a:r>
              <a:rPr lang="es-ES" dirty="0"/>
              <a:t>                </a:t>
            </a:r>
            <a:r>
              <a:rPr lang="es-ES" dirty="0" err="1"/>
              <a:t>RewriteCond</a:t>
            </a:r>
            <a:r>
              <a:rPr lang="es-ES" dirty="0"/>
              <a:t> %{HTTPS} off</a:t>
            </a:r>
          </a:p>
          <a:p>
            <a:r>
              <a:rPr lang="es-ES" dirty="0"/>
              <a:t>                </a:t>
            </a:r>
            <a:r>
              <a:rPr lang="es-ES" dirty="0" err="1"/>
              <a:t>RewriteRule</a:t>
            </a:r>
            <a:r>
              <a:rPr lang="es-ES" dirty="0"/>
              <a:t> ^(.*)$ https://%{HTTP_HOST}$1 [R=301,L]</a:t>
            </a:r>
          </a:p>
          <a:p>
            <a:r>
              <a:rPr lang="es-ES" dirty="0"/>
              <a:t>        &lt;/</a:t>
            </a:r>
            <a:r>
              <a:rPr lang="es-ES" dirty="0" err="1"/>
              <a:t>VirtualHost</a:t>
            </a:r>
            <a:r>
              <a:rPr lang="es-ES" dirty="0"/>
              <a:t>&gt;</a:t>
            </a:r>
          </a:p>
          <a:p>
            <a:endParaRPr lang="es-ES" dirty="0"/>
          </a:p>
          <a:p>
            <a:r>
              <a:rPr lang="es-ES" dirty="0"/>
              <a:t>&lt;/</a:t>
            </a:r>
            <a:r>
              <a:rPr lang="es-ES" dirty="0" err="1"/>
              <a:t>IfModule</a:t>
            </a:r>
            <a:r>
              <a:rPr lang="es-ES" dirty="0"/>
              <a:t>&gt;</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23</a:t>
            </a:fld>
            <a:endParaRPr lang="es-ES" noProof="0"/>
          </a:p>
        </p:txBody>
      </p:sp>
    </p:spTree>
    <p:extLst>
      <p:ext uri="{BB962C8B-B14F-4D97-AF65-F5344CB8AC3E}">
        <p14:creationId xmlns:p14="http://schemas.microsoft.com/office/powerpoint/2010/main" val="105371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24</a:t>
            </a:fld>
            <a:endParaRPr lang="es-ES" noProof="0"/>
          </a:p>
        </p:txBody>
      </p:sp>
    </p:spTree>
    <p:extLst>
      <p:ext uri="{BB962C8B-B14F-4D97-AF65-F5344CB8AC3E}">
        <p14:creationId xmlns:p14="http://schemas.microsoft.com/office/powerpoint/2010/main" val="347534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25</a:t>
            </a:fld>
            <a:endParaRPr lang="es-ES" noProof="0"/>
          </a:p>
        </p:txBody>
      </p:sp>
    </p:spTree>
    <p:extLst>
      <p:ext uri="{BB962C8B-B14F-4D97-AF65-F5344CB8AC3E}">
        <p14:creationId xmlns:p14="http://schemas.microsoft.com/office/powerpoint/2010/main" val="182083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26</a:t>
            </a:fld>
            <a:endParaRPr lang="es-ES" noProof="0"/>
          </a:p>
        </p:txBody>
      </p:sp>
    </p:spTree>
    <p:extLst>
      <p:ext uri="{BB962C8B-B14F-4D97-AF65-F5344CB8AC3E}">
        <p14:creationId xmlns:p14="http://schemas.microsoft.com/office/powerpoint/2010/main" val="110798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update</a:t>
            </a:r>
            <a:r>
              <a:rPr lang="es-ES" dirty="0"/>
              <a:t> </a:t>
            </a:r>
            <a:r>
              <a:rPr lang="es-ES" dirty="0">
                <a:sym typeface="Wingdings" panose="05000000000000000000" pitchFamily="2" charset="2"/>
              </a:rPr>
              <a:t> </a:t>
            </a:r>
            <a:r>
              <a:rPr lang="es-ES" dirty="0"/>
              <a:t>si no funciona el </a:t>
            </a:r>
            <a:r>
              <a:rPr lang="es-ES" dirty="0" err="1"/>
              <a:t>apt</a:t>
            </a:r>
            <a:r>
              <a:rPr lang="es-ES" dirty="0"/>
              <a:t> </a:t>
            </a:r>
            <a:r>
              <a:rPr lang="es-ES" dirty="0" err="1"/>
              <a:t>install</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7</a:t>
            </a:fld>
            <a:endParaRPr lang="es-ES" noProof="0"/>
          </a:p>
        </p:txBody>
      </p:sp>
    </p:spTree>
    <p:extLst>
      <p:ext uri="{BB962C8B-B14F-4D97-AF65-F5344CB8AC3E}">
        <p14:creationId xmlns:p14="http://schemas.microsoft.com/office/powerpoint/2010/main" val="288404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27</a:t>
            </a:fld>
            <a:endParaRPr lang="es-ES" noProof="0"/>
          </a:p>
        </p:txBody>
      </p:sp>
    </p:spTree>
    <p:extLst>
      <p:ext uri="{BB962C8B-B14F-4D97-AF65-F5344CB8AC3E}">
        <p14:creationId xmlns:p14="http://schemas.microsoft.com/office/powerpoint/2010/main" val="2635973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28</a:t>
            </a:fld>
            <a:endParaRPr lang="es-ES" noProof="0"/>
          </a:p>
        </p:txBody>
      </p:sp>
    </p:spTree>
    <p:extLst>
      <p:ext uri="{BB962C8B-B14F-4D97-AF65-F5344CB8AC3E}">
        <p14:creationId xmlns:p14="http://schemas.microsoft.com/office/powerpoint/2010/main" val="120312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29</a:t>
            </a:fld>
            <a:endParaRPr lang="es-ES" noProof="0"/>
          </a:p>
        </p:txBody>
      </p:sp>
    </p:spTree>
    <p:extLst>
      <p:ext uri="{BB962C8B-B14F-4D97-AF65-F5344CB8AC3E}">
        <p14:creationId xmlns:p14="http://schemas.microsoft.com/office/powerpoint/2010/main" val="3084933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borras index.txt </a:t>
            </a:r>
            <a:r>
              <a:rPr lang="es-ES" dirty="0">
                <a:sym typeface="Wingdings" panose="05000000000000000000" pitchFamily="2" charset="2"/>
              </a:rPr>
              <a:t> </a:t>
            </a:r>
            <a:r>
              <a:rPr lang="es-ES" dirty="0" err="1"/>
              <a:t>cp</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index.txt.old</a:t>
            </a:r>
            <a:r>
              <a:rPr lang="es-ES" dirty="0"/>
              <a:t> /</a:t>
            </a:r>
            <a:r>
              <a:rPr lang="es-ES" dirty="0" err="1"/>
              <a:t>etc</a:t>
            </a:r>
            <a:r>
              <a:rPr lang="es-ES" dirty="0"/>
              <a:t>/</a:t>
            </a:r>
            <a:r>
              <a:rPr lang="es-ES" dirty="0" err="1"/>
              <a:t>pki</a:t>
            </a:r>
            <a:r>
              <a:rPr lang="es-ES" dirty="0"/>
              <a:t>/</a:t>
            </a:r>
            <a:r>
              <a:rPr lang="es-ES" dirty="0" err="1"/>
              <a:t>tls</a:t>
            </a:r>
            <a:r>
              <a:rPr lang="es-ES" dirty="0"/>
              <a:t>/index.txt</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31</a:t>
            </a:fld>
            <a:endParaRPr lang="es-ES" noProof="0"/>
          </a:p>
        </p:txBody>
      </p:sp>
    </p:spTree>
    <p:extLst>
      <p:ext uri="{BB962C8B-B14F-4D97-AF65-F5344CB8AC3E}">
        <p14:creationId xmlns:p14="http://schemas.microsoft.com/office/powerpoint/2010/main" val="2533317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32</a:t>
            </a:fld>
            <a:endParaRPr lang="es-ES" noProof="0"/>
          </a:p>
        </p:txBody>
      </p:sp>
    </p:spTree>
    <p:extLst>
      <p:ext uri="{BB962C8B-B14F-4D97-AF65-F5344CB8AC3E}">
        <p14:creationId xmlns:p14="http://schemas.microsoft.com/office/powerpoint/2010/main" val="2063332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33</a:t>
            </a:fld>
            <a:endParaRPr lang="es-ES" noProof="0"/>
          </a:p>
        </p:txBody>
      </p:sp>
    </p:spTree>
    <p:extLst>
      <p:ext uri="{BB962C8B-B14F-4D97-AF65-F5344CB8AC3E}">
        <p14:creationId xmlns:p14="http://schemas.microsoft.com/office/powerpoint/2010/main" val="282038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34</a:t>
            </a:fld>
            <a:endParaRPr lang="es-ES" noProof="0"/>
          </a:p>
        </p:txBody>
      </p:sp>
    </p:spTree>
    <p:extLst>
      <p:ext uri="{BB962C8B-B14F-4D97-AF65-F5344CB8AC3E}">
        <p14:creationId xmlns:p14="http://schemas.microsoft.com/office/powerpoint/2010/main" val="1866990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35</a:t>
            </a:fld>
            <a:endParaRPr lang="es-ES" noProof="0"/>
          </a:p>
        </p:txBody>
      </p:sp>
    </p:spTree>
    <p:extLst>
      <p:ext uri="{BB962C8B-B14F-4D97-AF65-F5344CB8AC3E}">
        <p14:creationId xmlns:p14="http://schemas.microsoft.com/office/powerpoint/2010/main" val="1106237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a:t>
            </a:r>
            <a:r>
              <a:rPr lang="es-ES" dirty="0" err="1"/>
              <a:t>genpkey</a:t>
            </a:r>
            <a:r>
              <a:rPr lang="es-ES" dirty="0"/>
              <a:t> -</a:t>
            </a:r>
            <a:r>
              <a:rPr lang="es-ES" dirty="0" err="1"/>
              <a:t>algorithm</a:t>
            </a:r>
            <a:r>
              <a:rPr lang="es-ES" dirty="0"/>
              <a:t> RSA -</a:t>
            </a:r>
            <a:r>
              <a:rPr lang="es-ES" dirty="0" err="1"/>
              <a:t>out</a:t>
            </a:r>
            <a:r>
              <a:rPr lang="es-ES" dirty="0"/>
              <a:t> </a:t>
            </a:r>
            <a:r>
              <a:rPr lang="es-ES" dirty="0" err="1"/>
              <a:t>servidorweb.key</a:t>
            </a:r>
            <a:r>
              <a:rPr lang="es-ES" dirty="0"/>
              <a:t> -</a:t>
            </a:r>
            <a:r>
              <a:rPr lang="es-ES" dirty="0" err="1"/>
              <a:t>pkeyopt</a:t>
            </a:r>
            <a:r>
              <a:rPr lang="es-ES" dirty="0"/>
              <a:t> rsa_keygen_bits:2048</a:t>
            </a:r>
          </a:p>
          <a:p>
            <a:r>
              <a:rPr lang="en-US" dirty="0" err="1"/>
              <a:t>openssl</a:t>
            </a:r>
            <a:r>
              <a:rPr lang="en-US" dirty="0"/>
              <a:t> req -new -key </a:t>
            </a:r>
            <a:r>
              <a:rPr lang="en-US" dirty="0" err="1"/>
              <a:t>servidorweb.key</a:t>
            </a:r>
            <a:r>
              <a:rPr lang="en-US" dirty="0"/>
              <a:t> -out </a:t>
            </a:r>
            <a:r>
              <a:rPr lang="en-US" dirty="0" err="1"/>
              <a:t>servidorweb.csr</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36</a:t>
            </a:fld>
            <a:endParaRPr lang="es-ES" noProof="0"/>
          </a:p>
        </p:txBody>
      </p:sp>
    </p:spTree>
    <p:extLst>
      <p:ext uri="{BB962C8B-B14F-4D97-AF65-F5344CB8AC3E}">
        <p14:creationId xmlns:p14="http://schemas.microsoft.com/office/powerpoint/2010/main" val="2069213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38</a:t>
            </a:fld>
            <a:endParaRPr lang="es-ES" noProof="0"/>
          </a:p>
        </p:txBody>
      </p:sp>
    </p:spTree>
    <p:extLst>
      <p:ext uri="{BB962C8B-B14F-4D97-AF65-F5344CB8AC3E}">
        <p14:creationId xmlns:p14="http://schemas.microsoft.com/office/powerpoint/2010/main" val="112233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update</a:t>
            </a:r>
            <a:r>
              <a:rPr lang="es-ES" dirty="0"/>
              <a:t> </a:t>
            </a:r>
            <a:r>
              <a:rPr lang="es-ES" dirty="0">
                <a:sym typeface="Wingdings" panose="05000000000000000000" pitchFamily="2" charset="2"/>
              </a:rPr>
              <a:t> </a:t>
            </a:r>
            <a:r>
              <a:rPr lang="es-ES" dirty="0"/>
              <a:t>si no funciona el </a:t>
            </a:r>
            <a:r>
              <a:rPr lang="es-ES" dirty="0" err="1"/>
              <a:t>apt</a:t>
            </a:r>
            <a:r>
              <a:rPr lang="es-ES" dirty="0"/>
              <a:t> </a:t>
            </a:r>
            <a:r>
              <a:rPr lang="es-ES" dirty="0" err="1"/>
              <a:t>install</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8</a:t>
            </a:fld>
            <a:endParaRPr lang="es-ES" noProof="0"/>
          </a:p>
        </p:txBody>
      </p:sp>
    </p:spTree>
    <p:extLst>
      <p:ext uri="{BB962C8B-B14F-4D97-AF65-F5344CB8AC3E}">
        <p14:creationId xmlns:p14="http://schemas.microsoft.com/office/powerpoint/2010/main" val="348460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39</a:t>
            </a:fld>
            <a:endParaRPr lang="es-ES" noProof="0"/>
          </a:p>
        </p:txBody>
      </p:sp>
    </p:spTree>
    <p:extLst>
      <p:ext uri="{BB962C8B-B14F-4D97-AF65-F5344CB8AC3E}">
        <p14:creationId xmlns:p14="http://schemas.microsoft.com/office/powerpoint/2010/main" val="11823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40</a:t>
            </a:fld>
            <a:endParaRPr lang="es-ES" noProof="0"/>
          </a:p>
        </p:txBody>
      </p:sp>
    </p:spTree>
    <p:extLst>
      <p:ext uri="{BB962C8B-B14F-4D97-AF65-F5344CB8AC3E}">
        <p14:creationId xmlns:p14="http://schemas.microsoft.com/office/powerpoint/2010/main" val="2248174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41</a:t>
            </a:fld>
            <a:endParaRPr lang="es-ES" noProof="0"/>
          </a:p>
        </p:txBody>
      </p:sp>
    </p:spTree>
    <p:extLst>
      <p:ext uri="{BB962C8B-B14F-4D97-AF65-F5344CB8AC3E}">
        <p14:creationId xmlns:p14="http://schemas.microsoft.com/office/powerpoint/2010/main" val="1136183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42</a:t>
            </a:fld>
            <a:endParaRPr lang="es-ES" noProof="0"/>
          </a:p>
        </p:txBody>
      </p:sp>
    </p:spTree>
    <p:extLst>
      <p:ext uri="{BB962C8B-B14F-4D97-AF65-F5344CB8AC3E}">
        <p14:creationId xmlns:p14="http://schemas.microsoft.com/office/powerpoint/2010/main" val="1288672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44</a:t>
            </a:fld>
            <a:endParaRPr lang="es-ES" noProof="0"/>
          </a:p>
        </p:txBody>
      </p:sp>
    </p:spTree>
    <p:extLst>
      <p:ext uri="{BB962C8B-B14F-4D97-AF65-F5344CB8AC3E}">
        <p14:creationId xmlns:p14="http://schemas.microsoft.com/office/powerpoint/2010/main" val="133421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45</a:t>
            </a:fld>
            <a:endParaRPr lang="es-ES" noProof="0"/>
          </a:p>
        </p:txBody>
      </p:sp>
    </p:spTree>
    <p:extLst>
      <p:ext uri="{BB962C8B-B14F-4D97-AF65-F5344CB8AC3E}">
        <p14:creationId xmlns:p14="http://schemas.microsoft.com/office/powerpoint/2010/main" val="462526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46</a:t>
            </a:fld>
            <a:endParaRPr lang="es-ES" noProof="0"/>
          </a:p>
        </p:txBody>
      </p:sp>
    </p:spTree>
    <p:extLst>
      <p:ext uri="{BB962C8B-B14F-4D97-AF65-F5344CB8AC3E}">
        <p14:creationId xmlns:p14="http://schemas.microsoft.com/office/powerpoint/2010/main" val="1054663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48</a:t>
            </a:fld>
            <a:endParaRPr lang="es-ES" noProof="0"/>
          </a:p>
        </p:txBody>
      </p:sp>
    </p:spTree>
    <p:extLst>
      <p:ext uri="{BB962C8B-B14F-4D97-AF65-F5344CB8AC3E}">
        <p14:creationId xmlns:p14="http://schemas.microsoft.com/office/powerpoint/2010/main" val="3391093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49</a:t>
            </a:fld>
            <a:endParaRPr lang="es-ES" noProof="0"/>
          </a:p>
        </p:txBody>
      </p:sp>
    </p:spTree>
    <p:extLst>
      <p:ext uri="{BB962C8B-B14F-4D97-AF65-F5344CB8AC3E}">
        <p14:creationId xmlns:p14="http://schemas.microsoft.com/office/powerpoint/2010/main" val="2725763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50</a:t>
            </a:fld>
            <a:endParaRPr lang="es-ES" noProof="0"/>
          </a:p>
        </p:txBody>
      </p:sp>
    </p:spTree>
    <p:extLst>
      <p:ext uri="{BB962C8B-B14F-4D97-AF65-F5344CB8AC3E}">
        <p14:creationId xmlns:p14="http://schemas.microsoft.com/office/powerpoint/2010/main" val="59772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update</a:t>
            </a:r>
            <a:r>
              <a:rPr lang="es-ES" dirty="0"/>
              <a:t> </a:t>
            </a:r>
            <a:r>
              <a:rPr lang="es-ES" dirty="0">
                <a:sym typeface="Wingdings" panose="05000000000000000000" pitchFamily="2" charset="2"/>
              </a:rPr>
              <a:t> </a:t>
            </a:r>
            <a:r>
              <a:rPr lang="es-ES" dirty="0"/>
              <a:t>si no funciona el </a:t>
            </a:r>
            <a:r>
              <a:rPr lang="es-ES" dirty="0" err="1"/>
              <a:t>apt</a:t>
            </a:r>
            <a:r>
              <a:rPr lang="es-ES" dirty="0"/>
              <a:t> </a:t>
            </a:r>
            <a:r>
              <a:rPr lang="es-ES" dirty="0" err="1"/>
              <a:t>install</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a:t>
            </a:fld>
            <a:endParaRPr lang="es-ES" noProof="0"/>
          </a:p>
        </p:txBody>
      </p:sp>
    </p:spTree>
    <p:extLst>
      <p:ext uri="{BB962C8B-B14F-4D97-AF65-F5344CB8AC3E}">
        <p14:creationId xmlns:p14="http://schemas.microsoft.com/office/powerpoint/2010/main" val="3429168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51</a:t>
            </a:fld>
            <a:endParaRPr lang="es-ES" noProof="0"/>
          </a:p>
        </p:txBody>
      </p:sp>
    </p:spTree>
    <p:extLst>
      <p:ext uri="{BB962C8B-B14F-4D97-AF65-F5344CB8AC3E}">
        <p14:creationId xmlns:p14="http://schemas.microsoft.com/office/powerpoint/2010/main" val="1252267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52</a:t>
            </a:fld>
            <a:endParaRPr lang="es-ES" noProof="0"/>
          </a:p>
        </p:txBody>
      </p:sp>
    </p:spTree>
    <p:extLst>
      <p:ext uri="{BB962C8B-B14F-4D97-AF65-F5344CB8AC3E}">
        <p14:creationId xmlns:p14="http://schemas.microsoft.com/office/powerpoint/2010/main" val="1138715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openssl</a:t>
            </a:r>
            <a:r>
              <a:rPr lang="es-ES" dirty="0"/>
              <a:t> ca -</a:t>
            </a:r>
            <a:r>
              <a:rPr lang="es-ES" dirty="0" err="1"/>
              <a:t>revoke</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newcerts</a:t>
            </a:r>
            <a:r>
              <a:rPr lang="es-ES" dirty="0"/>
              <a:t>/05.pem -</a:t>
            </a:r>
            <a:r>
              <a:rPr lang="es-ES" dirty="0" err="1"/>
              <a:t>keyfile</a:t>
            </a:r>
            <a:r>
              <a:rPr lang="es-ES" dirty="0"/>
              <a:t> </a:t>
            </a:r>
            <a:r>
              <a:rPr lang="es-ES" dirty="0" err="1"/>
              <a:t>private</a:t>
            </a:r>
            <a:r>
              <a:rPr lang="es-ES" dirty="0"/>
              <a:t>/</a:t>
            </a:r>
            <a:r>
              <a:rPr lang="es-ES" dirty="0" err="1"/>
              <a:t>cakey.key</a:t>
            </a:r>
            <a:r>
              <a:rPr lang="es-ES" dirty="0"/>
              <a:t> -</a:t>
            </a:r>
            <a:r>
              <a:rPr lang="es-ES" dirty="0" err="1"/>
              <a:t>cert</a:t>
            </a:r>
            <a:r>
              <a:rPr lang="es-ES" dirty="0"/>
              <a:t> </a:t>
            </a:r>
            <a:r>
              <a:rPr lang="es-ES" dirty="0" err="1"/>
              <a:t>cacert.pem</a:t>
            </a:r>
            <a:endParaRPr lang="es-ES" dirty="0"/>
          </a:p>
          <a:p>
            <a:r>
              <a:rPr lang="es-ES" dirty="0"/>
              <a:t>REVOCAR!!!</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53</a:t>
            </a:fld>
            <a:endParaRPr lang="es-ES" noProof="0"/>
          </a:p>
        </p:txBody>
      </p:sp>
    </p:spTree>
    <p:extLst>
      <p:ext uri="{BB962C8B-B14F-4D97-AF65-F5344CB8AC3E}">
        <p14:creationId xmlns:p14="http://schemas.microsoft.com/office/powerpoint/2010/main" val="1485075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1BC40-1BD8-CA91-5764-2217D52217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7D1F315-700A-EC7F-C0FF-C85496DE49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9D97EE-5FBE-DB74-9B67-7E734DC95F1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B0157D3-9319-1B5D-4EA8-374D758E96E9}"/>
              </a:ext>
            </a:extLst>
          </p:cNvPr>
          <p:cNvSpPr>
            <a:spLocks noGrp="1"/>
          </p:cNvSpPr>
          <p:nvPr>
            <p:ph type="sldNum" sz="quarter" idx="5"/>
          </p:nvPr>
        </p:nvSpPr>
        <p:spPr/>
        <p:txBody>
          <a:bodyPr/>
          <a:lstStyle/>
          <a:p>
            <a:pPr rtl="0"/>
            <a:fld id="{D4B9A9E5-4F7F-4A7D-9DE1-899232329269}" type="slidenum">
              <a:rPr lang="es-ES" noProof="0" smtClean="0"/>
              <a:t>55</a:t>
            </a:fld>
            <a:endParaRPr lang="es-ES" noProof="0"/>
          </a:p>
        </p:txBody>
      </p:sp>
    </p:spTree>
    <p:extLst>
      <p:ext uri="{BB962C8B-B14F-4D97-AF65-F5344CB8AC3E}">
        <p14:creationId xmlns:p14="http://schemas.microsoft.com/office/powerpoint/2010/main" val="2303993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BE88F-62E2-AC7E-77E5-51DBC72169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79BE77-7338-B4D8-07B0-A3BCA0E091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40FCEB4-3F33-C5B7-0752-FEEFBC36D97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0596478-894B-4B48-9114-42AAB26BE975}"/>
              </a:ext>
            </a:extLst>
          </p:cNvPr>
          <p:cNvSpPr>
            <a:spLocks noGrp="1"/>
          </p:cNvSpPr>
          <p:nvPr>
            <p:ph type="sldNum" sz="quarter" idx="5"/>
          </p:nvPr>
        </p:nvSpPr>
        <p:spPr/>
        <p:txBody>
          <a:bodyPr/>
          <a:lstStyle/>
          <a:p>
            <a:pPr rtl="0"/>
            <a:fld id="{D4B9A9E5-4F7F-4A7D-9DE1-899232329269}" type="slidenum">
              <a:rPr lang="es-ES" noProof="0" smtClean="0"/>
              <a:t>56</a:t>
            </a:fld>
            <a:endParaRPr lang="es-ES" noProof="0"/>
          </a:p>
        </p:txBody>
      </p:sp>
    </p:spTree>
    <p:extLst>
      <p:ext uri="{BB962C8B-B14F-4D97-AF65-F5344CB8AC3E}">
        <p14:creationId xmlns:p14="http://schemas.microsoft.com/office/powerpoint/2010/main" val="2927045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EE49E-E524-A54C-99A1-37632C2FE8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510B2E-367C-622E-D20E-F5A7DF41C6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04B23C9-90E3-7765-25EF-DD3A3F4AD247}"/>
              </a:ext>
            </a:extLst>
          </p:cNvPr>
          <p:cNvSpPr>
            <a:spLocks noGrp="1"/>
          </p:cNvSpPr>
          <p:nvPr>
            <p:ph type="body" idx="1"/>
          </p:nvPr>
        </p:nvSpPr>
        <p:spPr/>
        <p:txBody>
          <a:bodyPr/>
          <a:lstStyle/>
          <a:p>
            <a:r>
              <a:rPr lang="es-ES" dirty="0"/>
              <a:t>Un </a:t>
            </a:r>
            <a:r>
              <a:rPr lang="es-ES" b="1" dirty="0"/>
              <a:t>certificado </a:t>
            </a:r>
            <a:r>
              <a:rPr lang="es-ES" b="1" dirty="0" err="1"/>
              <a:t>wildcard</a:t>
            </a:r>
            <a:r>
              <a:rPr lang="es-ES" dirty="0"/>
              <a:t> es un tipo de certificado SSL/TLS que permite asegurar un dominio y todos sus subdominios de manera más sencilla y eficiente. Este tipo de certificado utiliza un asterisco (*) como un carácter comodín en el nombre común (CN), lo que le permite cubrir múltiples subdominios sin necesidad de adquirir un certificado separado para cada uno.</a:t>
            </a:r>
          </a:p>
          <a:p>
            <a:r>
              <a:rPr lang="es-ES" b="1" dirty="0"/>
              <a:t>Ejemplo:</a:t>
            </a:r>
          </a:p>
          <a:p>
            <a:pPr>
              <a:buFont typeface="Arial" panose="020B0604020202020204" pitchFamily="34" charset="0"/>
              <a:buChar char="•"/>
            </a:pPr>
            <a:r>
              <a:rPr lang="es-ES" dirty="0"/>
              <a:t>Si compras un certificado </a:t>
            </a:r>
            <a:r>
              <a:rPr lang="es-ES" dirty="0" err="1"/>
              <a:t>wildcard</a:t>
            </a:r>
            <a:r>
              <a:rPr lang="es-ES" dirty="0"/>
              <a:t> para *.example.com, este certificado será válido para:</a:t>
            </a:r>
          </a:p>
          <a:p>
            <a:pPr marL="742950" lvl="1" indent="-285750">
              <a:buFont typeface="Arial" panose="020B0604020202020204" pitchFamily="34" charset="0"/>
              <a:buChar char="•"/>
            </a:pPr>
            <a:r>
              <a:rPr lang="es-ES" dirty="0"/>
              <a:t>www.example.com</a:t>
            </a:r>
          </a:p>
          <a:p>
            <a:pPr marL="742950" lvl="1" indent="-285750">
              <a:buFont typeface="Arial" panose="020B0604020202020204" pitchFamily="34" charset="0"/>
              <a:buChar char="•"/>
            </a:pPr>
            <a:r>
              <a:rPr lang="es-ES" dirty="0"/>
              <a:t>mail.example.com</a:t>
            </a:r>
          </a:p>
          <a:p>
            <a:pPr marL="742950" lvl="1" indent="-285750">
              <a:buFont typeface="Arial" panose="020B0604020202020204" pitchFamily="34" charset="0"/>
              <a:buChar char="•"/>
            </a:pPr>
            <a:r>
              <a:rPr lang="es-ES" dirty="0"/>
              <a:t>blog.example.com</a:t>
            </a:r>
          </a:p>
          <a:p>
            <a:pPr marL="742950" lvl="1" indent="-285750">
              <a:buFont typeface="Arial" panose="020B0604020202020204" pitchFamily="34" charset="0"/>
              <a:buChar char="•"/>
            </a:pPr>
            <a:r>
              <a:rPr lang="es-ES" dirty="0"/>
              <a:t>tienda.example.com</a:t>
            </a:r>
          </a:p>
        </p:txBody>
      </p:sp>
      <p:sp>
        <p:nvSpPr>
          <p:cNvPr id="4" name="Marcador de número de diapositiva 3">
            <a:extLst>
              <a:ext uri="{FF2B5EF4-FFF2-40B4-BE49-F238E27FC236}">
                <a16:creationId xmlns:a16="http://schemas.microsoft.com/office/drawing/2014/main" id="{242BCC36-33BB-B136-3BF3-74072FA04F4F}"/>
              </a:ext>
            </a:extLst>
          </p:cNvPr>
          <p:cNvSpPr>
            <a:spLocks noGrp="1"/>
          </p:cNvSpPr>
          <p:nvPr>
            <p:ph type="sldNum" sz="quarter" idx="5"/>
          </p:nvPr>
        </p:nvSpPr>
        <p:spPr/>
        <p:txBody>
          <a:bodyPr/>
          <a:lstStyle/>
          <a:p>
            <a:pPr rtl="0"/>
            <a:fld id="{D4B9A9E5-4F7F-4A7D-9DE1-899232329269}" type="slidenum">
              <a:rPr lang="es-ES" noProof="0" smtClean="0"/>
              <a:t>58</a:t>
            </a:fld>
            <a:endParaRPr lang="es-ES" noProof="0"/>
          </a:p>
        </p:txBody>
      </p:sp>
    </p:spTree>
    <p:extLst>
      <p:ext uri="{BB962C8B-B14F-4D97-AF65-F5344CB8AC3E}">
        <p14:creationId xmlns:p14="http://schemas.microsoft.com/office/powerpoint/2010/main" val="1666370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8B17-3DFA-B998-7B8E-A68334EA6D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1C83A3-3F2C-2840-08B9-E9D4B876679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F468AC-345A-82F3-7F66-EAEF316108E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798A7FB-E847-0D07-03DD-21DEFB3505DD}"/>
              </a:ext>
            </a:extLst>
          </p:cNvPr>
          <p:cNvSpPr>
            <a:spLocks noGrp="1"/>
          </p:cNvSpPr>
          <p:nvPr>
            <p:ph type="sldNum" sz="quarter" idx="5"/>
          </p:nvPr>
        </p:nvSpPr>
        <p:spPr/>
        <p:txBody>
          <a:bodyPr/>
          <a:lstStyle/>
          <a:p>
            <a:pPr rtl="0"/>
            <a:fld id="{D4B9A9E5-4F7F-4A7D-9DE1-899232329269}" type="slidenum">
              <a:rPr lang="es-ES" noProof="0" smtClean="0"/>
              <a:t>59</a:t>
            </a:fld>
            <a:endParaRPr lang="es-ES" noProof="0"/>
          </a:p>
        </p:txBody>
      </p:sp>
    </p:spTree>
    <p:extLst>
      <p:ext uri="{BB962C8B-B14F-4D97-AF65-F5344CB8AC3E}">
        <p14:creationId xmlns:p14="http://schemas.microsoft.com/office/powerpoint/2010/main" val="1423229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274CF-EC17-6A49-2E0D-A98944D426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AB3BE0-FF30-1DF1-C72F-D7EEA15283D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CFE509-E7A8-76D6-B063-3831D83B556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1BF208-6218-82F3-ECE5-C4462BB27BD0}"/>
              </a:ext>
            </a:extLst>
          </p:cNvPr>
          <p:cNvSpPr>
            <a:spLocks noGrp="1"/>
          </p:cNvSpPr>
          <p:nvPr>
            <p:ph type="sldNum" sz="quarter" idx="5"/>
          </p:nvPr>
        </p:nvSpPr>
        <p:spPr/>
        <p:txBody>
          <a:bodyPr/>
          <a:lstStyle/>
          <a:p>
            <a:pPr rtl="0"/>
            <a:fld id="{D4B9A9E5-4F7F-4A7D-9DE1-899232329269}" type="slidenum">
              <a:rPr lang="es-ES" noProof="0" smtClean="0"/>
              <a:t>60</a:t>
            </a:fld>
            <a:endParaRPr lang="es-ES" noProof="0"/>
          </a:p>
        </p:txBody>
      </p:sp>
    </p:spTree>
    <p:extLst>
      <p:ext uri="{BB962C8B-B14F-4D97-AF65-F5344CB8AC3E}">
        <p14:creationId xmlns:p14="http://schemas.microsoft.com/office/powerpoint/2010/main" val="3528748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56B2E-0C9E-3B2E-4580-FDB3FEA8C4E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430B26-522E-2CB7-AD9F-59FB4A9012B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9C5142-9D90-3EEE-7403-8292B2993FA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AF9F952-E077-2CE3-AF4B-10ABB2826A38}"/>
              </a:ext>
            </a:extLst>
          </p:cNvPr>
          <p:cNvSpPr>
            <a:spLocks noGrp="1"/>
          </p:cNvSpPr>
          <p:nvPr>
            <p:ph type="sldNum" sz="quarter" idx="5"/>
          </p:nvPr>
        </p:nvSpPr>
        <p:spPr/>
        <p:txBody>
          <a:bodyPr/>
          <a:lstStyle/>
          <a:p>
            <a:pPr rtl="0"/>
            <a:fld id="{D4B9A9E5-4F7F-4A7D-9DE1-899232329269}" type="slidenum">
              <a:rPr lang="es-ES" noProof="0" smtClean="0"/>
              <a:t>61</a:t>
            </a:fld>
            <a:endParaRPr lang="es-ES" noProof="0"/>
          </a:p>
        </p:txBody>
      </p:sp>
    </p:spTree>
    <p:extLst>
      <p:ext uri="{BB962C8B-B14F-4D97-AF65-F5344CB8AC3E}">
        <p14:creationId xmlns:p14="http://schemas.microsoft.com/office/powerpoint/2010/main" val="2229544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D82B-CD48-0BD3-3EE9-76C24343D9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D64E9B-64A4-0E20-E773-810746EFC3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1ACA19-0B0B-73A1-51B5-7F9D7A85D53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B07652F-34A1-8A71-5241-280F964D0491}"/>
              </a:ext>
            </a:extLst>
          </p:cNvPr>
          <p:cNvSpPr>
            <a:spLocks noGrp="1"/>
          </p:cNvSpPr>
          <p:nvPr>
            <p:ph type="sldNum" sz="quarter" idx="5"/>
          </p:nvPr>
        </p:nvSpPr>
        <p:spPr/>
        <p:txBody>
          <a:bodyPr/>
          <a:lstStyle/>
          <a:p>
            <a:pPr rtl="0"/>
            <a:fld id="{D4B9A9E5-4F7F-4A7D-9DE1-899232329269}" type="slidenum">
              <a:rPr lang="es-ES" noProof="0" smtClean="0"/>
              <a:t>62</a:t>
            </a:fld>
            <a:endParaRPr lang="es-ES" noProof="0"/>
          </a:p>
        </p:txBody>
      </p:sp>
    </p:spTree>
    <p:extLst>
      <p:ext uri="{BB962C8B-B14F-4D97-AF65-F5344CB8AC3E}">
        <p14:creationId xmlns:p14="http://schemas.microsoft.com/office/powerpoint/2010/main" val="67915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update</a:t>
            </a:r>
            <a:r>
              <a:rPr lang="es-ES" dirty="0"/>
              <a:t> </a:t>
            </a:r>
            <a:r>
              <a:rPr lang="es-ES" dirty="0">
                <a:sym typeface="Wingdings" panose="05000000000000000000" pitchFamily="2" charset="2"/>
              </a:rPr>
              <a:t> </a:t>
            </a:r>
            <a:r>
              <a:rPr lang="es-ES" dirty="0"/>
              <a:t>si no funciona el </a:t>
            </a:r>
            <a:r>
              <a:rPr lang="es-ES" dirty="0" err="1"/>
              <a:t>apt</a:t>
            </a:r>
            <a:r>
              <a:rPr lang="es-ES" dirty="0"/>
              <a:t> </a:t>
            </a:r>
            <a:r>
              <a:rPr lang="es-ES" dirty="0" err="1"/>
              <a:t>install</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11</a:t>
            </a:fld>
            <a:endParaRPr lang="es-ES" noProof="0"/>
          </a:p>
        </p:txBody>
      </p:sp>
    </p:spTree>
    <p:extLst>
      <p:ext uri="{BB962C8B-B14F-4D97-AF65-F5344CB8AC3E}">
        <p14:creationId xmlns:p14="http://schemas.microsoft.com/office/powerpoint/2010/main" val="3805829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84FE8-F7E4-AC30-972D-43A345DB90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12C2FA-CF84-AE07-4C39-F71130AFBC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7607E8-B3ED-4F55-6144-A0372304F4E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E4730C5-6E56-AD0B-A1BF-4529BBA0E032}"/>
              </a:ext>
            </a:extLst>
          </p:cNvPr>
          <p:cNvSpPr>
            <a:spLocks noGrp="1"/>
          </p:cNvSpPr>
          <p:nvPr>
            <p:ph type="sldNum" sz="quarter" idx="5"/>
          </p:nvPr>
        </p:nvSpPr>
        <p:spPr/>
        <p:txBody>
          <a:bodyPr/>
          <a:lstStyle/>
          <a:p>
            <a:pPr rtl="0"/>
            <a:fld id="{D4B9A9E5-4F7F-4A7D-9DE1-899232329269}" type="slidenum">
              <a:rPr lang="es-ES" noProof="0" smtClean="0"/>
              <a:t>63</a:t>
            </a:fld>
            <a:endParaRPr lang="es-ES" noProof="0"/>
          </a:p>
        </p:txBody>
      </p:sp>
    </p:spTree>
    <p:extLst>
      <p:ext uri="{BB962C8B-B14F-4D97-AF65-F5344CB8AC3E}">
        <p14:creationId xmlns:p14="http://schemas.microsoft.com/office/powerpoint/2010/main" val="3752591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B128E-3BBE-3C7D-0811-4EB6B16969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712684-28C0-A29D-350B-10AF25AD5F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CBCFFB-CA50-190B-E061-0FC7E52D6CD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EE9B676-D2BA-6102-1F14-A8B5E6C3EC7A}"/>
              </a:ext>
            </a:extLst>
          </p:cNvPr>
          <p:cNvSpPr>
            <a:spLocks noGrp="1"/>
          </p:cNvSpPr>
          <p:nvPr>
            <p:ph type="sldNum" sz="quarter" idx="5"/>
          </p:nvPr>
        </p:nvSpPr>
        <p:spPr/>
        <p:txBody>
          <a:bodyPr/>
          <a:lstStyle/>
          <a:p>
            <a:pPr rtl="0"/>
            <a:fld id="{D4B9A9E5-4F7F-4A7D-9DE1-899232329269}" type="slidenum">
              <a:rPr lang="es-ES" noProof="0" smtClean="0"/>
              <a:t>65</a:t>
            </a:fld>
            <a:endParaRPr lang="es-ES" noProof="0"/>
          </a:p>
        </p:txBody>
      </p:sp>
    </p:spTree>
    <p:extLst>
      <p:ext uri="{BB962C8B-B14F-4D97-AF65-F5344CB8AC3E}">
        <p14:creationId xmlns:p14="http://schemas.microsoft.com/office/powerpoint/2010/main" val="690598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FA17-11F9-666A-3006-23F3A77BCE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0A7315-BC00-6B0E-7698-DA6831F4F7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6B9C063-94DE-564D-FE83-4086AB2B639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2C8DB9C-4D92-DAE3-F5B1-AE283E35B74C}"/>
              </a:ext>
            </a:extLst>
          </p:cNvPr>
          <p:cNvSpPr>
            <a:spLocks noGrp="1"/>
          </p:cNvSpPr>
          <p:nvPr>
            <p:ph type="sldNum" sz="quarter" idx="5"/>
          </p:nvPr>
        </p:nvSpPr>
        <p:spPr/>
        <p:txBody>
          <a:bodyPr/>
          <a:lstStyle/>
          <a:p>
            <a:pPr rtl="0"/>
            <a:fld id="{D4B9A9E5-4F7F-4A7D-9DE1-899232329269}" type="slidenum">
              <a:rPr lang="es-ES" noProof="0" smtClean="0"/>
              <a:t>66</a:t>
            </a:fld>
            <a:endParaRPr lang="es-ES" noProof="0"/>
          </a:p>
        </p:txBody>
      </p:sp>
    </p:spTree>
    <p:extLst>
      <p:ext uri="{BB962C8B-B14F-4D97-AF65-F5344CB8AC3E}">
        <p14:creationId xmlns:p14="http://schemas.microsoft.com/office/powerpoint/2010/main" val="365546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a:p>
            <a:r>
              <a:rPr lang="es-ES" dirty="0"/>
              <a:t>Donde ponía ./</a:t>
            </a:r>
            <a:r>
              <a:rPr lang="es-ES" dirty="0" err="1"/>
              <a:t>myDemoCA</a:t>
            </a:r>
            <a:r>
              <a:rPr lang="es-ES" dirty="0"/>
              <a:t> o algo así </a:t>
            </a:r>
            <a:r>
              <a:rPr lang="es-ES" dirty="0">
                <a:sym typeface="Wingdings" panose="05000000000000000000" pitchFamily="2" charset="2"/>
              </a:rPr>
              <a:t> cambiarlo por nuestro directorio (/</a:t>
            </a:r>
            <a:r>
              <a:rPr lang="es-ES" dirty="0" err="1">
                <a:sym typeface="Wingdings" panose="05000000000000000000" pitchFamily="2" charset="2"/>
              </a:rPr>
              <a:t>etc</a:t>
            </a:r>
            <a:r>
              <a:rPr lang="es-ES" dirty="0">
                <a:sym typeface="Wingdings" panose="05000000000000000000" pitchFamily="2" charset="2"/>
              </a:rPr>
              <a:t>/</a:t>
            </a:r>
            <a:r>
              <a:rPr lang="es-ES" dirty="0" err="1">
                <a:sym typeface="Wingdings" panose="05000000000000000000" pitchFamily="2" charset="2"/>
              </a:rPr>
              <a:t>pki</a:t>
            </a:r>
            <a:r>
              <a:rPr lang="es-ES" dirty="0">
                <a:sym typeface="Wingdings" panose="05000000000000000000" pitchFamily="2" charset="2"/>
              </a:rPr>
              <a:t>/</a:t>
            </a:r>
            <a:r>
              <a:rPr lang="es-ES" dirty="0" err="1">
                <a:sym typeface="Wingdings" panose="05000000000000000000" pitchFamily="2" charset="2"/>
              </a:rPr>
              <a:t>tls</a:t>
            </a:r>
            <a:r>
              <a:rPr lang="es-ES" dirty="0">
                <a:sym typeface="Wingdings" panose="05000000000000000000" pitchFamily="2" charset="2"/>
              </a:rPr>
              <a:t>)</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12</a:t>
            </a:fld>
            <a:endParaRPr lang="es-ES" noProof="0"/>
          </a:p>
        </p:txBody>
      </p:sp>
    </p:spTree>
    <p:extLst>
      <p:ext uri="{BB962C8B-B14F-4D97-AF65-F5344CB8AC3E}">
        <p14:creationId xmlns:p14="http://schemas.microsoft.com/office/powerpoint/2010/main" val="255360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a:p>
            <a:r>
              <a:rPr lang="es-ES" dirty="0"/>
              <a:t>-</a:t>
            </a:r>
            <a:r>
              <a:rPr lang="es-ES" dirty="0" err="1"/>
              <a:t>config</a:t>
            </a:r>
            <a:r>
              <a:rPr lang="es-ES" dirty="0"/>
              <a:t> /</a:t>
            </a:r>
            <a:r>
              <a:rPr lang="es-ES" dirty="0" err="1"/>
              <a:t>etc</a:t>
            </a:r>
            <a:r>
              <a:rPr lang="es-ES" dirty="0"/>
              <a:t>/</a:t>
            </a:r>
            <a:r>
              <a:rPr lang="es-ES" dirty="0" err="1"/>
              <a:t>pki</a:t>
            </a:r>
            <a:r>
              <a:rPr lang="es-ES" dirty="0"/>
              <a:t>/</a:t>
            </a:r>
            <a:r>
              <a:rPr lang="es-ES" dirty="0" err="1"/>
              <a:t>tls</a:t>
            </a:r>
            <a:r>
              <a:rPr lang="es-ES" dirty="0"/>
              <a:t>/</a:t>
            </a:r>
            <a:r>
              <a:rPr lang="es-ES" dirty="0" err="1"/>
              <a:t>openssl.cnf</a:t>
            </a:r>
            <a:r>
              <a:rPr lang="es-ES" dirty="0"/>
              <a:t> </a:t>
            </a:r>
            <a:r>
              <a:rPr lang="es-ES" dirty="0">
                <a:sym typeface="Wingdings" panose="05000000000000000000" pitchFamily="2" charset="2"/>
              </a:rPr>
              <a:t> asegurarse de que coge ese archivo </a:t>
            </a:r>
            <a:r>
              <a:rPr lang="es-ES" dirty="0" err="1">
                <a:sym typeface="Wingdings" panose="05000000000000000000" pitchFamily="2" charset="2"/>
              </a:rPr>
              <a:t>openssl.cnf</a:t>
            </a:r>
            <a:r>
              <a:rPr lang="es-ES" dirty="0">
                <a:sym typeface="Wingdings" panose="05000000000000000000" pitchFamily="2" charset="2"/>
              </a:rPr>
              <a:t> y no otro</a:t>
            </a:r>
          </a:p>
          <a:p>
            <a:r>
              <a:rPr lang="es-ES" dirty="0">
                <a:sym typeface="Wingdings" panose="05000000000000000000" pitchFamily="2" charset="2"/>
              </a:rPr>
              <a:t>Teo ha dicho que </a:t>
            </a:r>
            <a:r>
              <a:rPr lang="es-ES" dirty="0" err="1">
                <a:sym typeface="Wingdings" panose="05000000000000000000" pitchFamily="2" charset="2"/>
              </a:rPr>
              <a:t>cogamos</a:t>
            </a:r>
            <a:r>
              <a:rPr lang="es-ES" dirty="0">
                <a:sym typeface="Wingdings" panose="05000000000000000000" pitchFamily="2" charset="2"/>
              </a:rPr>
              <a:t> el de la carpeta /</a:t>
            </a:r>
            <a:r>
              <a:rPr lang="es-ES" dirty="0" err="1">
                <a:sym typeface="Wingdings" panose="05000000000000000000" pitchFamily="2" charset="2"/>
              </a:rPr>
              <a:t>etc</a:t>
            </a:r>
            <a:r>
              <a:rPr lang="es-ES" dirty="0">
                <a:sym typeface="Wingdings" panose="05000000000000000000" pitchFamily="2" charset="2"/>
              </a:rPr>
              <a:t>/</a:t>
            </a:r>
            <a:r>
              <a:rPr lang="es-ES" dirty="0" err="1">
                <a:sym typeface="Wingdings" panose="05000000000000000000" pitchFamily="2" charset="2"/>
              </a:rPr>
              <a:t>ssl</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13</a:t>
            </a:fld>
            <a:endParaRPr lang="es-ES" noProof="0"/>
          </a:p>
        </p:txBody>
      </p:sp>
    </p:spTree>
    <p:extLst>
      <p:ext uri="{BB962C8B-B14F-4D97-AF65-F5344CB8AC3E}">
        <p14:creationId xmlns:p14="http://schemas.microsoft.com/office/powerpoint/2010/main" val="50657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14</a:t>
            </a:fld>
            <a:endParaRPr lang="es-ES" noProof="0"/>
          </a:p>
        </p:txBody>
      </p:sp>
    </p:spTree>
    <p:extLst>
      <p:ext uri="{BB962C8B-B14F-4D97-AF65-F5344CB8AC3E}">
        <p14:creationId xmlns:p14="http://schemas.microsoft.com/office/powerpoint/2010/main" val="412874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#apt </a:t>
            </a:r>
            <a:r>
              <a:rPr lang="es-ES" dirty="0" err="1"/>
              <a:t>install</a:t>
            </a:r>
            <a:r>
              <a:rPr lang="es-ES" dirty="0"/>
              <a:t> </a:t>
            </a:r>
            <a:r>
              <a:rPr lang="es-ES" dirty="0" err="1"/>
              <a:t>openssl</a:t>
            </a:r>
            <a:r>
              <a:rPr lang="es-ES" dirty="0"/>
              <a:t> </a:t>
            </a:r>
            <a:r>
              <a:rPr lang="es-ES" dirty="0">
                <a:sym typeface="Wingdings" panose="05000000000000000000" pitchFamily="2" charset="2"/>
              </a:rPr>
              <a:t> </a:t>
            </a:r>
            <a:r>
              <a:rPr lang="es-ES" dirty="0"/>
              <a:t>si no lo tienes!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15</a:t>
            </a:fld>
            <a:endParaRPr lang="es-ES" noProof="0"/>
          </a:p>
        </p:txBody>
      </p:sp>
    </p:spTree>
    <p:extLst>
      <p:ext uri="{BB962C8B-B14F-4D97-AF65-F5344CB8AC3E}">
        <p14:creationId xmlns:p14="http://schemas.microsoft.com/office/powerpoint/2010/main" val="2503281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111.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www.sede.fnmt.gob.es/certificados/persona-fisica/obtener-certificado-con-dnie"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hyperlink" Target="https://www.sede.fnmt.gob.es/certificados/persona-fisica/obtener-certificado-con-dnie/configuracion-previa" TargetMode="External"/><Relationship Id="rId5" Type="http://schemas.openxmlformats.org/officeDocument/2006/relationships/image" Target="../media/image114.png"/><Relationship Id="rId4" Type="http://schemas.openxmlformats.org/officeDocument/2006/relationships/hyperlink" Target="https://www.dnielectronico.es/PortalDNIe/PRF1_Cons02.action?pag=REF_076"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s-ES" dirty="0"/>
              <a:t>Práctica 2: </a:t>
            </a:r>
            <a:r>
              <a:rPr lang="es-ES" dirty="0" err="1"/>
              <a:t>pki</a:t>
            </a:r>
            <a:r>
              <a:rPr lang="es-ES" dirty="0"/>
              <a:t> para https</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s-ES" dirty="0"/>
              <a:t>Paloma Pérez de Madrid e Inés del Río</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10</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b="1"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17769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244779"/>
          </a:xfrm>
        </p:spPr>
        <p:txBody>
          <a:bodyPr>
            <a:normAutofit/>
          </a:bodyPr>
          <a:lstStyle/>
          <a:p>
            <a:pPr marL="0" indent="0">
              <a:buNone/>
            </a:pPr>
            <a:r>
              <a:rPr lang="es-ES" sz="1600" i="1" dirty="0"/>
              <a:t>Identificar la ubicación del archivo </a:t>
            </a:r>
            <a:r>
              <a:rPr lang="es-ES" sz="1600" i="1" dirty="0" err="1"/>
              <a:t>openssl.cnf</a:t>
            </a:r>
            <a:r>
              <a:rPr lang="es-ES" sz="1600" dirty="0"/>
              <a:t>. Crear una Autoridad de Certificación propia, con los siguientes parámetros por defecto: </a:t>
            </a:r>
            <a:r>
              <a:rPr lang="es-ES" sz="1600" dirty="0" err="1"/>
              <a:t>CountryName</a:t>
            </a:r>
            <a:r>
              <a:rPr lang="es-ES" sz="1600" dirty="0"/>
              <a:t> (ES), </a:t>
            </a:r>
            <a:r>
              <a:rPr lang="es-ES" sz="1600" dirty="0" err="1"/>
              <a:t>StateOrProvinceName</a:t>
            </a:r>
            <a:r>
              <a:rPr lang="es-ES" sz="1600" dirty="0"/>
              <a:t> (Madrid), </a:t>
            </a:r>
            <a:r>
              <a:rPr lang="es-ES" sz="1600" dirty="0" err="1"/>
              <a:t>LocalityName</a:t>
            </a:r>
            <a:r>
              <a:rPr lang="es-ES" sz="1600" dirty="0"/>
              <a:t> (</a:t>
            </a:r>
            <a:r>
              <a:rPr lang="es-ES" sz="1600" dirty="0" err="1"/>
              <a:t>Alcorcon</a:t>
            </a:r>
            <a:r>
              <a:rPr lang="es-ES" sz="1600" dirty="0"/>
              <a:t>) y </a:t>
            </a:r>
            <a:r>
              <a:rPr lang="es-ES" sz="1600" dirty="0" err="1"/>
              <a:t>OrganizationName</a:t>
            </a:r>
            <a:r>
              <a:rPr lang="es-ES" sz="1600" dirty="0"/>
              <a:t> (CA de Pruebas). A continuación, obtendremos las claves pública y privada de la CA (archivo </a:t>
            </a:r>
            <a:r>
              <a:rPr lang="es-ES" sz="1600" dirty="0" err="1"/>
              <a:t>cakey.pem</a:t>
            </a:r>
            <a:r>
              <a:rPr lang="es-ES" sz="1600" dirty="0"/>
              <a:t>, protegido por frase de paso) y un certificado </a:t>
            </a:r>
            <a:r>
              <a:rPr lang="es-ES" sz="1600" dirty="0" err="1"/>
              <a:t>autofirmado</a:t>
            </a:r>
            <a:r>
              <a:rPr lang="es-ES" sz="1600" dirty="0"/>
              <a:t> con CN = “CA de Pruebas” (</a:t>
            </a:r>
            <a:r>
              <a:rPr lang="es-ES" sz="1600" dirty="0" err="1"/>
              <a:t>cacert.pem</a:t>
            </a:r>
            <a:r>
              <a:rPr lang="es-ES" sz="1600" dirty="0"/>
              <a:t>). Por último, obtenemos el listado de certificados revocados (</a:t>
            </a:r>
            <a:r>
              <a:rPr lang="es-ES" sz="1600" dirty="0" err="1"/>
              <a:t>crl.pem</a:t>
            </a:r>
            <a:r>
              <a:rPr lang="es-ES" sz="1600" dirty="0"/>
              <a:t>) que inicialmente estará vacío. </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11</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923931" y="3755876"/>
            <a:ext cx="10515600"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apt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install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ym typeface="Wingdings" panose="05000000000000000000" pitchFamily="2" charset="2"/>
              </a:rPr>
              <a:t>Crear estructura de directorios:</a:t>
            </a:r>
          </a:p>
          <a:p>
            <a:pPr marL="0" indent="0">
              <a:buFont typeface="Arial" panose="020B0604020202020204" pitchFamily="34" charset="0"/>
              <a:buNone/>
            </a:pPr>
            <a:endParaRPr lang="es-ES" sz="1600" dirty="0"/>
          </a:p>
          <a:p>
            <a:pPr marL="0" indent="0">
              <a:buFont typeface="Arial" panose="020B0604020202020204" pitchFamily="34" charset="0"/>
              <a:buNone/>
            </a:pPr>
            <a:endParaRPr lang="es-ES" sz="2400" dirty="0"/>
          </a:p>
        </p:txBody>
      </p:sp>
      <p:pic>
        <p:nvPicPr>
          <p:cNvPr id="8" name="Imagen 7">
            <a:extLst>
              <a:ext uri="{FF2B5EF4-FFF2-40B4-BE49-F238E27FC236}">
                <a16:creationId xmlns:a16="http://schemas.microsoft.com/office/drawing/2014/main" id="{C266B17A-2CD2-2D65-B754-F50703D27BA9}"/>
              </a:ext>
            </a:extLst>
          </p:cNvPr>
          <p:cNvPicPr>
            <a:picLocks noChangeAspect="1"/>
          </p:cNvPicPr>
          <p:nvPr/>
        </p:nvPicPr>
        <p:blipFill>
          <a:blip r:embed="rId4"/>
          <a:stretch>
            <a:fillRect/>
          </a:stretch>
        </p:blipFill>
        <p:spPr>
          <a:xfrm>
            <a:off x="923931" y="3143010"/>
            <a:ext cx="2476846" cy="438211"/>
          </a:xfrm>
          <a:prstGeom prst="rect">
            <a:avLst/>
          </a:prstGeom>
        </p:spPr>
      </p:pic>
      <p:pic>
        <p:nvPicPr>
          <p:cNvPr id="15" name="Imagen 14">
            <a:extLst>
              <a:ext uri="{FF2B5EF4-FFF2-40B4-BE49-F238E27FC236}">
                <a16:creationId xmlns:a16="http://schemas.microsoft.com/office/drawing/2014/main" id="{8EF93360-A155-359A-5DC1-D2367032BF7A}"/>
              </a:ext>
            </a:extLst>
          </p:cNvPr>
          <p:cNvPicPr>
            <a:picLocks noChangeAspect="1"/>
          </p:cNvPicPr>
          <p:nvPr/>
        </p:nvPicPr>
        <p:blipFill>
          <a:blip r:embed="rId5"/>
          <a:srcRect l="13535" t="28088" r="9406" b="25105"/>
          <a:stretch/>
        </p:blipFill>
        <p:spPr>
          <a:xfrm>
            <a:off x="1012166" y="4368329"/>
            <a:ext cx="4753632" cy="2038221"/>
          </a:xfrm>
          <a:prstGeom prst="rect">
            <a:avLst/>
          </a:prstGeom>
        </p:spPr>
      </p:pic>
      <p:pic>
        <p:nvPicPr>
          <p:cNvPr id="18" name="Imagen 17">
            <a:extLst>
              <a:ext uri="{FF2B5EF4-FFF2-40B4-BE49-F238E27FC236}">
                <a16:creationId xmlns:a16="http://schemas.microsoft.com/office/drawing/2014/main" id="{A0A3F404-A88C-B79A-DDD6-231B59FD76E3}"/>
              </a:ext>
            </a:extLst>
          </p:cNvPr>
          <p:cNvPicPr>
            <a:picLocks noChangeAspect="1"/>
          </p:cNvPicPr>
          <p:nvPr/>
        </p:nvPicPr>
        <p:blipFill>
          <a:blip r:embed="rId6"/>
          <a:stretch>
            <a:fillRect/>
          </a:stretch>
        </p:blipFill>
        <p:spPr>
          <a:xfrm>
            <a:off x="6181731" y="4480495"/>
            <a:ext cx="4163006" cy="1524213"/>
          </a:xfrm>
          <a:prstGeom prst="rect">
            <a:avLst/>
          </a:prstGeom>
        </p:spPr>
      </p:pic>
    </p:spTree>
    <p:extLst>
      <p:ext uri="{BB962C8B-B14F-4D97-AF65-F5344CB8AC3E}">
        <p14:creationId xmlns:p14="http://schemas.microsoft.com/office/powerpoint/2010/main" val="99360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244779"/>
          </a:xfrm>
        </p:spPr>
        <p:txBody>
          <a:bodyPr>
            <a:normAutofit/>
          </a:bodyPr>
          <a:lstStyle/>
          <a:p>
            <a:pPr marL="0" indent="0">
              <a:buNone/>
            </a:pPr>
            <a:r>
              <a:rPr lang="es-ES" sz="1600" dirty="0"/>
              <a:t>Identificar la ubicación del archivo </a:t>
            </a:r>
            <a:r>
              <a:rPr lang="es-ES" sz="1600" dirty="0" err="1"/>
              <a:t>openssl.cnf</a:t>
            </a:r>
            <a:r>
              <a:rPr lang="es-ES" sz="1600" dirty="0"/>
              <a:t>. </a:t>
            </a:r>
            <a:r>
              <a:rPr lang="es-ES" sz="1600" i="1" dirty="0"/>
              <a:t>Crear una Autoridad de Certificación propia, con los siguientes parámetros por defecto: </a:t>
            </a:r>
            <a:r>
              <a:rPr lang="es-ES" sz="1600" i="1" dirty="0" err="1"/>
              <a:t>CountryName</a:t>
            </a:r>
            <a:r>
              <a:rPr lang="es-ES" sz="1600" i="1" dirty="0"/>
              <a:t> (ES), </a:t>
            </a:r>
            <a:r>
              <a:rPr lang="es-ES" sz="1600" i="1" dirty="0" err="1"/>
              <a:t>StateOrProvinceName</a:t>
            </a:r>
            <a:r>
              <a:rPr lang="es-ES" sz="1600" i="1" dirty="0"/>
              <a:t> (Madrid), </a:t>
            </a:r>
            <a:r>
              <a:rPr lang="es-ES" sz="1600" i="1" dirty="0" err="1"/>
              <a:t>LocalityName</a:t>
            </a:r>
            <a:r>
              <a:rPr lang="es-ES" sz="1600" i="1" dirty="0"/>
              <a:t> (</a:t>
            </a:r>
            <a:r>
              <a:rPr lang="es-ES" sz="1600" i="1" dirty="0" err="1"/>
              <a:t>Alcorcon</a:t>
            </a:r>
            <a:r>
              <a:rPr lang="es-ES" sz="1600" i="1" dirty="0"/>
              <a:t>) y </a:t>
            </a:r>
            <a:r>
              <a:rPr lang="es-ES" sz="1600" i="1" dirty="0" err="1"/>
              <a:t>OrganizationName</a:t>
            </a:r>
            <a:r>
              <a:rPr lang="es-ES" sz="1600" i="1" dirty="0"/>
              <a:t> (CA de Pruebas)</a:t>
            </a:r>
            <a:r>
              <a:rPr lang="es-ES" sz="1600" dirty="0"/>
              <a:t>. A continuación, obtendremos las claves pública y privada de la CA (archivo </a:t>
            </a:r>
            <a:r>
              <a:rPr lang="es-ES" sz="1600" dirty="0" err="1"/>
              <a:t>cakey.pem</a:t>
            </a:r>
            <a:r>
              <a:rPr lang="es-ES" sz="1600" dirty="0"/>
              <a:t>, protegido por frase de paso) y un certificado </a:t>
            </a:r>
            <a:r>
              <a:rPr lang="es-ES" sz="1600" dirty="0" err="1"/>
              <a:t>autofirmado</a:t>
            </a:r>
            <a:r>
              <a:rPr lang="es-ES" sz="1600" dirty="0"/>
              <a:t> con CN = “CA de Pruebas” (</a:t>
            </a:r>
            <a:r>
              <a:rPr lang="es-ES" sz="1600" dirty="0" err="1"/>
              <a:t>cacert.pem</a:t>
            </a:r>
            <a:r>
              <a:rPr lang="es-ES" sz="1600" dirty="0"/>
              <a:t>). Por último, obtenemos el listado de certificados revocados (</a:t>
            </a:r>
            <a:r>
              <a:rPr lang="es-ES" sz="1600" dirty="0" err="1"/>
              <a:t>crl.pem</a:t>
            </a:r>
            <a:r>
              <a:rPr lang="es-ES" sz="1600" dirty="0"/>
              <a:t>) que inicialmente estará vacío. </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12</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200" y="3091523"/>
            <a:ext cx="10515600"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Crear una Autoridad de Certificación:</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vim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ssl</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openssl.cnf</a:t>
            </a:r>
            <a:endParaRPr lang="es-ES" sz="1600" dirty="0"/>
          </a:p>
          <a:p>
            <a:pPr marL="0" indent="0">
              <a:buFont typeface="Arial" panose="020B0604020202020204" pitchFamily="34" charset="0"/>
              <a:buNone/>
            </a:pPr>
            <a:endParaRPr lang="es-ES" sz="2400" dirty="0"/>
          </a:p>
        </p:txBody>
      </p:sp>
      <p:pic>
        <p:nvPicPr>
          <p:cNvPr id="25" name="Imagen 24">
            <a:extLst>
              <a:ext uri="{FF2B5EF4-FFF2-40B4-BE49-F238E27FC236}">
                <a16:creationId xmlns:a16="http://schemas.microsoft.com/office/drawing/2014/main" id="{B80372E4-6CE5-2FBF-E5FD-74D9179D7965}"/>
              </a:ext>
            </a:extLst>
          </p:cNvPr>
          <p:cNvPicPr>
            <a:picLocks noChangeAspect="1"/>
          </p:cNvPicPr>
          <p:nvPr/>
        </p:nvPicPr>
        <p:blipFill>
          <a:blip r:embed="rId4"/>
          <a:srcRect r="52769" b="84092"/>
          <a:stretch/>
        </p:blipFill>
        <p:spPr>
          <a:xfrm>
            <a:off x="838200" y="3869970"/>
            <a:ext cx="3525695" cy="717504"/>
          </a:xfrm>
          <a:prstGeom prst="rect">
            <a:avLst/>
          </a:prstGeom>
        </p:spPr>
      </p:pic>
      <p:pic>
        <p:nvPicPr>
          <p:cNvPr id="27" name="Imagen 26">
            <a:extLst>
              <a:ext uri="{FF2B5EF4-FFF2-40B4-BE49-F238E27FC236}">
                <a16:creationId xmlns:a16="http://schemas.microsoft.com/office/drawing/2014/main" id="{CDC03523-CEEC-7CB3-B9CB-5D09BEA1F26D}"/>
              </a:ext>
            </a:extLst>
          </p:cNvPr>
          <p:cNvPicPr>
            <a:picLocks noChangeAspect="1"/>
          </p:cNvPicPr>
          <p:nvPr/>
        </p:nvPicPr>
        <p:blipFill>
          <a:blip r:embed="rId5"/>
          <a:stretch>
            <a:fillRect/>
          </a:stretch>
        </p:blipFill>
        <p:spPr>
          <a:xfrm>
            <a:off x="838200" y="5377403"/>
            <a:ext cx="2772162" cy="809738"/>
          </a:xfrm>
          <a:prstGeom prst="rect">
            <a:avLst/>
          </a:prstGeom>
        </p:spPr>
      </p:pic>
      <p:pic>
        <p:nvPicPr>
          <p:cNvPr id="11" name="Imagen 10">
            <a:extLst>
              <a:ext uri="{FF2B5EF4-FFF2-40B4-BE49-F238E27FC236}">
                <a16:creationId xmlns:a16="http://schemas.microsoft.com/office/drawing/2014/main" id="{F62CDD80-ACC5-8F0C-20F7-4948576F2C92}"/>
              </a:ext>
            </a:extLst>
          </p:cNvPr>
          <p:cNvPicPr>
            <a:picLocks noChangeAspect="1"/>
          </p:cNvPicPr>
          <p:nvPr/>
        </p:nvPicPr>
        <p:blipFill>
          <a:blip r:embed="rId6"/>
          <a:stretch>
            <a:fillRect/>
          </a:stretch>
        </p:blipFill>
        <p:spPr>
          <a:xfrm>
            <a:off x="838200" y="4634829"/>
            <a:ext cx="3462633" cy="664546"/>
          </a:xfrm>
          <a:prstGeom prst="rect">
            <a:avLst/>
          </a:prstGeom>
        </p:spPr>
      </p:pic>
      <p:pic>
        <p:nvPicPr>
          <p:cNvPr id="8" name="Imagen 7">
            <a:extLst>
              <a:ext uri="{FF2B5EF4-FFF2-40B4-BE49-F238E27FC236}">
                <a16:creationId xmlns:a16="http://schemas.microsoft.com/office/drawing/2014/main" id="{3DC3B164-17A3-2F61-803E-9A211DED5410}"/>
              </a:ext>
            </a:extLst>
          </p:cNvPr>
          <p:cNvPicPr>
            <a:picLocks noChangeAspect="1"/>
          </p:cNvPicPr>
          <p:nvPr/>
        </p:nvPicPr>
        <p:blipFill>
          <a:blip r:embed="rId7"/>
          <a:stretch>
            <a:fillRect/>
          </a:stretch>
        </p:blipFill>
        <p:spPr>
          <a:xfrm>
            <a:off x="4970431" y="3040520"/>
            <a:ext cx="6249272" cy="3315163"/>
          </a:xfrm>
          <a:prstGeom prst="rect">
            <a:avLst/>
          </a:prstGeom>
        </p:spPr>
      </p:pic>
    </p:spTree>
    <p:extLst>
      <p:ext uri="{BB962C8B-B14F-4D97-AF65-F5344CB8AC3E}">
        <p14:creationId xmlns:p14="http://schemas.microsoft.com/office/powerpoint/2010/main" val="190517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244779"/>
          </a:xfrm>
        </p:spPr>
        <p:txBody>
          <a:bodyPr>
            <a:normAutofit/>
          </a:bodyPr>
          <a:lstStyle/>
          <a:p>
            <a:pPr marL="0" indent="0">
              <a:buNone/>
            </a:pPr>
            <a:r>
              <a:rPr lang="es-ES" sz="1600" dirty="0"/>
              <a:t>Identificar la ubicación del archivo </a:t>
            </a:r>
            <a:r>
              <a:rPr lang="es-ES" sz="1600" dirty="0" err="1"/>
              <a:t>openssl.cnf</a:t>
            </a:r>
            <a:r>
              <a:rPr lang="es-ES" sz="1600" dirty="0"/>
              <a:t>. Crear una Autoridad de Certificación propia, con los siguientes parámetros por defecto: </a:t>
            </a:r>
            <a:r>
              <a:rPr lang="es-ES" sz="1600" dirty="0" err="1"/>
              <a:t>CountryName</a:t>
            </a:r>
            <a:r>
              <a:rPr lang="es-ES" sz="1600" dirty="0"/>
              <a:t> (ES), </a:t>
            </a:r>
            <a:r>
              <a:rPr lang="es-ES" sz="1600" dirty="0" err="1"/>
              <a:t>StateOrProvinceName</a:t>
            </a:r>
            <a:r>
              <a:rPr lang="es-ES" sz="1600" dirty="0"/>
              <a:t> (Madrid), </a:t>
            </a:r>
            <a:r>
              <a:rPr lang="es-ES" sz="1600" dirty="0" err="1"/>
              <a:t>LocalityName</a:t>
            </a:r>
            <a:r>
              <a:rPr lang="es-ES" sz="1600" dirty="0"/>
              <a:t> (</a:t>
            </a:r>
            <a:r>
              <a:rPr lang="es-ES" sz="1600" dirty="0" err="1"/>
              <a:t>Alcorcon</a:t>
            </a:r>
            <a:r>
              <a:rPr lang="es-ES" sz="1600" dirty="0"/>
              <a:t>) y </a:t>
            </a:r>
            <a:r>
              <a:rPr lang="es-ES" sz="1600" dirty="0" err="1"/>
              <a:t>OrganizationName</a:t>
            </a:r>
            <a:r>
              <a:rPr lang="es-ES" sz="1600" dirty="0"/>
              <a:t> (CA de Pruebas). A continuación, </a:t>
            </a:r>
            <a:r>
              <a:rPr lang="es-ES" sz="1600" i="1" dirty="0"/>
              <a:t>obtendremos las claves pública y privada de la CA (archivo </a:t>
            </a:r>
            <a:r>
              <a:rPr lang="es-ES" sz="1600" i="1" dirty="0" err="1"/>
              <a:t>cakey.pem</a:t>
            </a:r>
            <a:r>
              <a:rPr lang="es-ES" sz="1600" i="1" dirty="0"/>
              <a:t>, protegido por frase de paso)</a:t>
            </a:r>
            <a:r>
              <a:rPr lang="es-ES" sz="1600" dirty="0"/>
              <a:t> y un certificado </a:t>
            </a:r>
            <a:r>
              <a:rPr lang="es-ES" sz="1600" dirty="0" err="1"/>
              <a:t>autofirmado</a:t>
            </a:r>
            <a:r>
              <a:rPr lang="es-ES" sz="1600" dirty="0"/>
              <a:t> con CN = “CA de Pruebas” (</a:t>
            </a:r>
            <a:r>
              <a:rPr lang="es-ES" sz="1600" dirty="0" err="1"/>
              <a:t>cacert.pem</a:t>
            </a:r>
            <a:r>
              <a:rPr lang="es-ES" sz="1600" dirty="0"/>
              <a:t>). Por último, obtenemos el listado de certificados revocados (</a:t>
            </a:r>
            <a:r>
              <a:rPr lang="es-ES" sz="1600" dirty="0" err="1"/>
              <a:t>crl.pem</a:t>
            </a:r>
            <a:r>
              <a:rPr lang="es-ES" sz="1600" dirty="0"/>
              <a:t>) que inicialmente estará vacío. </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13</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200" y="3091523"/>
            <a:ext cx="4452668"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b="1" dirty="0">
                <a:sym typeface="Wingdings" panose="05000000000000000000" pitchFamily="2" charset="2"/>
              </a:rPr>
              <a:t>Crear clave pública y privada de la CA:</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genpkey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algorithm</a:t>
            </a:r>
            <a:r>
              <a:rPr lang="es-ES" sz="1600" dirty="0">
                <a:solidFill>
                  <a:srgbClr val="7030A0"/>
                </a:solidFill>
                <a:sym typeface="Wingdings" panose="05000000000000000000" pitchFamily="2" charset="2"/>
              </a:rPr>
              <a:t> RSA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pkeyopt</a:t>
            </a:r>
            <a:r>
              <a:rPr lang="es-ES" sz="1600" dirty="0">
                <a:solidFill>
                  <a:srgbClr val="7030A0"/>
                </a:solidFill>
                <a:sym typeface="Wingdings" panose="05000000000000000000" pitchFamily="2" charset="2"/>
              </a:rPr>
              <a:t> rsa_keygen_bits:2048 -aes256</a:t>
            </a:r>
          </a:p>
          <a:p>
            <a:pPr marL="0" indent="0">
              <a:buFont typeface="Arial" panose="020B0604020202020204" pitchFamily="34" charset="0"/>
              <a:buNone/>
            </a:pPr>
            <a:r>
              <a:rPr lang="es-ES" sz="1600" dirty="0">
                <a:solidFill>
                  <a:schemeClr val="tx1"/>
                </a:solidFill>
                <a:sym typeface="Wingdings" panose="05000000000000000000" pitchFamily="2" charset="2"/>
              </a:rPr>
              <a:t>Frase de Paso: </a:t>
            </a:r>
            <a:r>
              <a:rPr lang="es-ES" sz="1600" dirty="0" err="1">
                <a:solidFill>
                  <a:srgbClr val="7030A0"/>
                </a:solidFill>
                <a:sym typeface="Wingdings" panose="05000000000000000000" pitchFamily="2" charset="2"/>
              </a:rPr>
              <a:t>palomaines</a:t>
            </a:r>
            <a:endParaRPr lang="es-ES" sz="2400" dirty="0"/>
          </a:p>
        </p:txBody>
      </p:sp>
      <p:sp>
        <p:nvSpPr>
          <p:cNvPr id="11" name="CuadroTexto 10">
            <a:extLst>
              <a:ext uri="{FF2B5EF4-FFF2-40B4-BE49-F238E27FC236}">
                <a16:creationId xmlns:a16="http://schemas.microsoft.com/office/drawing/2014/main" id="{A65AABF8-81DF-7199-D16C-93D175410D60}"/>
              </a:ext>
            </a:extLst>
          </p:cNvPr>
          <p:cNvSpPr txBox="1"/>
          <p:nvPr/>
        </p:nvSpPr>
        <p:spPr>
          <a:xfrm>
            <a:off x="838200" y="4577184"/>
            <a:ext cx="3904068" cy="1384995"/>
          </a:xfrm>
          <a:prstGeom prst="rect">
            <a:avLst/>
          </a:prstGeom>
          <a:noFill/>
        </p:spPr>
        <p:txBody>
          <a:bodyPr wrap="square" rtlCol="0">
            <a:spAutoFit/>
          </a:bodyPr>
          <a:lstStyle/>
          <a:p>
            <a:r>
              <a:rPr lang="es-ES" sz="1400" dirty="0">
                <a:solidFill>
                  <a:srgbClr val="FF0000"/>
                </a:solidFill>
              </a:rPr>
              <a:t>Nota:</a:t>
            </a:r>
          </a:p>
          <a:p>
            <a:r>
              <a:rPr lang="es-ES" sz="1400" dirty="0">
                <a:solidFill>
                  <a:srgbClr val="FF0000"/>
                </a:solidFill>
              </a:rPr>
              <a:t>- El comando RSA también es válido: </a:t>
            </a:r>
            <a:r>
              <a:rPr lang="es-ES" sz="1400" dirty="0" err="1">
                <a:solidFill>
                  <a:srgbClr val="7030A0"/>
                </a:solidFill>
              </a:rPr>
              <a:t>openssl</a:t>
            </a:r>
            <a:r>
              <a:rPr lang="es-ES" sz="1400" dirty="0">
                <a:solidFill>
                  <a:srgbClr val="7030A0"/>
                </a:solidFill>
              </a:rPr>
              <a:t> </a:t>
            </a:r>
            <a:r>
              <a:rPr lang="es-ES" sz="1400" dirty="0" err="1">
                <a:solidFill>
                  <a:srgbClr val="7030A0"/>
                </a:solidFill>
              </a:rPr>
              <a:t>genrsa</a:t>
            </a:r>
            <a:r>
              <a:rPr lang="es-ES" sz="1400" dirty="0">
                <a:solidFill>
                  <a:srgbClr val="7030A0"/>
                </a:solidFill>
              </a:rPr>
              <a:t> –aes256 –</a:t>
            </a:r>
            <a:r>
              <a:rPr lang="es-ES" sz="1400" dirty="0" err="1">
                <a:solidFill>
                  <a:srgbClr val="7030A0"/>
                </a:solidFill>
              </a:rPr>
              <a:t>out</a:t>
            </a:r>
            <a:r>
              <a:rPr lang="es-ES" sz="1400" dirty="0">
                <a:solidFill>
                  <a:srgbClr val="7030A0"/>
                </a:solidFill>
              </a:rPr>
              <a:t> </a:t>
            </a:r>
            <a:r>
              <a:rPr lang="es-ES" sz="1400" dirty="0" err="1">
                <a:solidFill>
                  <a:srgbClr val="7030A0"/>
                </a:solidFill>
              </a:rPr>
              <a:t>private</a:t>
            </a:r>
            <a:r>
              <a:rPr lang="es-ES" sz="1400" dirty="0">
                <a:solidFill>
                  <a:srgbClr val="7030A0"/>
                </a:solidFill>
              </a:rPr>
              <a:t>/</a:t>
            </a:r>
            <a:r>
              <a:rPr lang="es-ES" sz="1400" dirty="0" err="1">
                <a:solidFill>
                  <a:srgbClr val="7030A0"/>
                </a:solidFill>
              </a:rPr>
              <a:t>server.pem</a:t>
            </a:r>
            <a:endParaRPr lang="es-ES" sz="1400" dirty="0">
              <a:solidFill>
                <a:srgbClr val="7030A0"/>
              </a:solidFill>
            </a:endParaRPr>
          </a:p>
          <a:p>
            <a:r>
              <a:rPr lang="es-ES" sz="1400" dirty="0">
                <a:solidFill>
                  <a:srgbClr val="FF0000"/>
                </a:solidFill>
              </a:rPr>
              <a:t>- Si usas otro </a:t>
            </a:r>
            <a:r>
              <a:rPr lang="es-ES" sz="1400" dirty="0" err="1">
                <a:solidFill>
                  <a:srgbClr val="FF0000"/>
                </a:solidFill>
              </a:rPr>
              <a:t>openssl.cnf</a:t>
            </a:r>
            <a:r>
              <a:rPr lang="es-ES" sz="1400" dirty="0">
                <a:solidFill>
                  <a:srgbClr val="FF0000"/>
                </a:solidFill>
              </a:rPr>
              <a:t> hay que indicarlo en el comando con </a:t>
            </a:r>
            <a:r>
              <a:rPr lang="es-ES" sz="1400" dirty="0">
                <a:solidFill>
                  <a:srgbClr val="7030A0"/>
                </a:solidFill>
                <a:sym typeface="Wingdings" panose="05000000000000000000" pitchFamily="2" charset="2"/>
              </a:rPr>
              <a:t>-</a:t>
            </a:r>
            <a:r>
              <a:rPr lang="es-ES" sz="1400" dirty="0" err="1">
                <a:solidFill>
                  <a:srgbClr val="7030A0"/>
                </a:solidFill>
                <a:sym typeface="Wingdings" panose="05000000000000000000" pitchFamily="2" charset="2"/>
              </a:rPr>
              <a:t>config</a:t>
            </a:r>
            <a:r>
              <a:rPr lang="es-ES" sz="1400" dirty="0">
                <a:solidFill>
                  <a:srgbClr val="7030A0"/>
                </a:solidFill>
                <a:sym typeface="Wingdings" panose="05000000000000000000" pitchFamily="2" charset="2"/>
              </a:rPr>
              <a:t> /</a:t>
            </a:r>
            <a:r>
              <a:rPr lang="es-ES" sz="1400" dirty="0" err="1">
                <a:solidFill>
                  <a:srgbClr val="7030A0"/>
                </a:solidFill>
                <a:sym typeface="Wingdings" panose="05000000000000000000" pitchFamily="2" charset="2"/>
              </a:rPr>
              <a:t>etc</a:t>
            </a:r>
            <a:r>
              <a:rPr lang="es-ES" sz="1400" dirty="0">
                <a:solidFill>
                  <a:srgbClr val="7030A0"/>
                </a:solidFill>
                <a:sym typeface="Wingdings" panose="05000000000000000000" pitchFamily="2" charset="2"/>
              </a:rPr>
              <a:t>/</a:t>
            </a:r>
            <a:r>
              <a:rPr lang="es-ES" sz="1400" dirty="0" err="1">
                <a:solidFill>
                  <a:srgbClr val="7030A0"/>
                </a:solidFill>
                <a:sym typeface="Wingdings" panose="05000000000000000000" pitchFamily="2" charset="2"/>
              </a:rPr>
              <a:t>pki</a:t>
            </a:r>
            <a:r>
              <a:rPr lang="es-ES" sz="1400" dirty="0">
                <a:solidFill>
                  <a:srgbClr val="7030A0"/>
                </a:solidFill>
                <a:sym typeface="Wingdings" panose="05000000000000000000" pitchFamily="2" charset="2"/>
              </a:rPr>
              <a:t>/</a:t>
            </a:r>
            <a:r>
              <a:rPr lang="es-ES" sz="1400" dirty="0" err="1">
                <a:solidFill>
                  <a:srgbClr val="7030A0"/>
                </a:solidFill>
                <a:sym typeface="Wingdings" panose="05000000000000000000" pitchFamily="2" charset="2"/>
              </a:rPr>
              <a:t>tls</a:t>
            </a:r>
            <a:r>
              <a:rPr lang="es-ES" sz="1400" dirty="0">
                <a:solidFill>
                  <a:srgbClr val="7030A0"/>
                </a:solidFill>
                <a:sym typeface="Wingdings" panose="05000000000000000000" pitchFamily="2" charset="2"/>
              </a:rPr>
              <a:t>/</a:t>
            </a:r>
            <a:r>
              <a:rPr lang="es-ES" sz="1400" dirty="0" err="1">
                <a:solidFill>
                  <a:srgbClr val="7030A0"/>
                </a:solidFill>
                <a:sym typeface="Wingdings" panose="05000000000000000000" pitchFamily="2" charset="2"/>
              </a:rPr>
              <a:t>openssl.cnf</a:t>
            </a:r>
            <a:r>
              <a:rPr lang="es-ES" sz="1400" dirty="0">
                <a:solidFill>
                  <a:srgbClr val="7030A0"/>
                </a:solidFill>
                <a:sym typeface="Wingdings" panose="05000000000000000000" pitchFamily="2" charset="2"/>
              </a:rPr>
              <a:t> (por ejemplo)</a:t>
            </a:r>
            <a:endParaRPr lang="es-ES" sz="1400" dirty="0"/>
          </a:p>
        </p:txBody>
      </p:sp>
      <p:pic>
        <p:nvPicPr>
          <p:cNvPr id="8" name="Imagen 7">
            <a:extLst>
              <a:ext uri="{FF2B5EF4-FFF2-40B4-BE49-F238E27FC236}">
                <a16:creationId xmlns:a16="http://schemas.microsoft.com/office/drawing/2014/main" id="{7AEFF987-6BDF-69A9-5900-ACADA7DD8BD3}"/>
              </a:ext>
            </a:extLst>
          </p:cNvPr>
          <p:cNvPicPr>
            <a:picLocks noChangeAspect="1"/>
          </p:cNvPicPr>
          <p:nvPr/>
        </p:nvPicPr>
        <p:blipFill>
          <a:blip r:embed="rId4"/>
          <a:stretch>
            <a:fillRect/>
          </a:stretch>
        </p:blipFill>
        <p:spPr>
          <a:xfrm>
            <a:off x="5290868" y="3049319"/>
            <a:ext cx="6901132" cy="3254405"/>
          </a:xfrm>
          <a:prstGeom prst="rect">
            <a:avLst/>
          </a:prstGeom>
        </p:spPr>
      </p:pic>
    </p:spTree>
    <p:extLst>
      <p:ext uri="{BB962C8B-B14F-4D97-AF65-F5344CB8AC3E}">
        <p14:creationId xmlns:p14="http://schemas.microsoft.com/office/powerpoint/2010/main" val="343467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244779"/>
          </a:xfrm>
        </p:spPr>
        <p:txBody>
          <a:bodyPr>
            <a:normAutofit/>
          </a:bodyPr>
          <a:lstStyle/>
          <a:p>
            <a:pPr marL="0" indent="0">
              <a:buNone/>
            </a:pPr>
            <a:r>
              <a:rPr lang="es-ES" sz="1600" dirty="0"/>
              <a:t>Identificar la ubicación del archivo </a:t>
            </a:r>
            <a:r>
              <a:rPr lang="es-ES" sz="1600" dirty="0" err="1"/>
              <a:t>openssl.cnf</a:t>
            </a:r>
            <a:r>
              <a:rPr lang="es-ES" sz="1600" dirty="0"/>
              <a:t>. Crear una Autoridad de Certificación propia, con los siguientes parámetros por defecto: </a:t>
            </a:r>
            <a:r>
              <a:rPr lang="es-ES" sz="1600" dirty="0" err="1"/>
              <a:t>CountryName</a:t>
            </a:r>
            <a:r>
              <a:rPr lang="es-ES" sz="1600" dirty="0"/>
              <a:t> (ES), </a:t>
            </a:r>
            <a:r>
              <a:rPr lang="es-ES" sz="1600" dirty="0" err="1"/>
              <a:t>StateOrProvinceName</a:t>
            </a:r>
            <a:r>
              <a:rPr lang="es-ES" sz="1600" dirty="0"/>
              <a:t> (Madrid), </a:t>
            </a:r>
            <a:r>
              <a:rPr lang="es-ES" sz="1600" dirty="0" err="1"/>
              <a:t>LocalityName</a:t>
            </a:r>
            <a:r>
              <a:rPr lang="es-ES" sz="1600" dirty="0"/>
              <a:t> (</a:t>
            </a:r>
            <a:r>
              <a:rPr lang="es-ES" sz="1600" dirty="0" err="1"/>
              <a:t>Alcorcon</a:t>
            </a:r>
            <a:r>
              <a:rPr lang="es-ES" sz="1600" dirty="0"/>
              <a:t>) y </a:t>
            </a:r>
            <a:r>
              <a:rPr lang="es-ES" sz="1600" dirty="0" err="1"/>
              <a:t>OrganizationName</a:t>
            </a:r>
            <a:r>
              <a:rPr lang="es-ES" sz="1600" dirty="0"/>
              <a:t> (CA de Pruebas). A continuación, obtendremos las claves pública y privada de la CA (archivo </a:t>
            </a:r>
            <a:r>
              <a:rPr lang="es-ES" sz="1600" dirty="0" err="1"/>
              <a:t>cakey.pem</a:t>
            </a:r>
            <a:r>
              <a:rPr lang="es-ES" sz="1600" dirty="0"/>
              <a:t>, protegido por frase de paso) y un </a:t>
            </a:r>
            <a:r>
              <a:rPr lang="es-ES" sz="1600" i="1" dirty="0"/>
              <a:t>certificado </a:t>
            </a:r>
            <a:r>
              <a:rPr lang="es-ES" sz="1600" i="1" dirty="0" err="1"/>
              <a:t>autofirmado</a:t>
            </a:r>
            <a:r>
              <a:rPr lang="es-ES" sz="1600" i="1" dirty="0"/>
              <a:t> con CN = “CA de Pruebas” (</a:t>
            </a:r>
            <a:r>
              <a:rPr lang="es-ES" sz="1600" i="1" dirty="0" err="1"/>
              <a:t>cacert.pem</a:t>
            </a:r>
            <a:r>
              <a:rPr lang="es-ES" sz="1600" i="1" dirty="0"/>
              <a:t>). </a:t>
            </a:r>
            <a:r>
              <a:rPr lang="es-ES" sz="1600" dirty="0"/>
              <a:t>Por último , obtenemos el listado de certificados revocados (</a:t>
            </a:r>
            <a:r>
              <a:rPr lang="es-ES" sz="1600" dirty="0" err="1"/>
              <a:t>crl.pem</a:t>
            </a:r>
            <a:r>
              <a:rPr lang="es-ES" sz="1600" dirty="0"/>
              <a:t>) que inicialmente estará vacío. </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14</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199" y="3091523"/>
            <a:ext cx="5140085"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b="1" dirty="0">
                <a:sym typeface="Wingdings" panose="05000000000000000000" pitchFamily="2" charset="2"/>
              </a:rPr>
              <a:t>Crear Certificado </a:t>
            </a:r>
            <a:r>
              <a:rPr lang="es-ES" sz="1600" b="1" dirty="0" err="1">
                <a:sym typeface="Wingdings" panose="05000000000000000000" pitchFamily="2" charset="2"/>
              </a:rPr>
              <a:t>autofirmado</a:t>
            </a:r>
            <a:r>
              <a:rPr lang="es-ES" sz="1600" b="1" dirty="0">
                <a:sym typeface="Wingdings" panose="05000000000000000000" pitchFamily="2" charset="2"/>
              </a:rPr>
              <a:t> (</a:t>
            </a:r>
            <a:r>
              <a:rPr lang="es-ES" sz="1600" b="1" dirty="0" err="1">
                <a:sym typeface="Wingdings" panose="05000000000000000000" pitchFamily="2" charset="2"/>
              </a:rPr>
              <a:t>cacert.pem</a:t>
            </a:r>
            <a:r>
              <a:rPr lang="es-ES" sz="1600" b="1" dirty="0">
                <a:sym typeface="Wingdings" panose="05000000000000000000" pitchFamily="2" charset="2"/>
              </a:rPr>
              <a:t>):</a:t>
            </a: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-x509 -new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p>
          <a:p>
            <a:pPr marL="0" indent="0">
              <a:buNone/>
            </a:pPr>
            <a:r>
              <a:rPr lang="es-ES" sz="1600" dirty="0">
                <a:solidFill>
                  <a:schemeClr val="tx1"/>
                </a:solidFill>
                <a:sym typeface="Wingdings" panose="05000000000000000000" pitchFamily="2" charset="2"/>
              </a:rPr>
              <a:t>Frase de Paso: </a:t>
            </a:r>
            <a:r>
              <a:rPr lang="es-ES" sz="1600" dirty="0" err="1">
                <a:solidFill>
                  <a:srgbClr val="7030A0"/>
                </a:solidFill>
                <a:sym typeface="Wingdings" panose="05000000000000000000" pitchFamily="2" charset="2"/>
              </a:rPr>
              <a:t>palomaines</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2400" dirty="0"/>
          </a:p>
        </p:txBody>
      </p:sp>
      <p:pic>
        <p:nvPicPr>
          <p:cNvPr id="8" name="Imagen 7">
            <a:extLst>
              <a:ext uri="{FF2B5EF4-FFF2-40B4-BE49-F238E27FC236}">
                <a16:creationId xmlns:a16="http://schemas.microsoft.com/office/drawing/2014/main" id="{BD0F6917-0D83-FF05-1DCF-AEB3D51BAEB5}"/>
              </a:ext>
            </a:extLst>
          </p:cNvPr>
          <p:cNvPicPr>
            <a:picLocks noChangeAspect="1"/>
          </p:cNvPicPr>
          <p:nvPr/>
        </p:nvPicPr>
        <p:blipFill>
          <a:blip r:embed="rId4"/>
          <a:stretch>
            <a:fillRect/>
          </a:stretch>
        </p:blipFill>
        <p:spPr>
          <a:xfrm>
            <a:off x="5248618" y="3398365"/>
            <a:ext cx="6723963" cy="2278801"/>
          </a:xfrm>
          <a:prstGeom prst="rect">
            <a:avLst/>
          </a:prstGeom>
        </p:spPr>
      </p:pic>
      <p:pic>
        <p:nvPicPr>
          <p:cNvPr id="14" name="Imagen 13">
            <a:extLst>
              <a:ext uri="{FF2B5EF4-FFF2-40B4-BE49-F238E27FC236}">
                <a16:creationId xmlns:a16="http://schemas.microsoft.com/office/drawing/2014/main" id="{781AF38C-B11F-6CED-5C52-4A4BA5C3F1D0}"/>
              </a:ext>
            </a:extLst>
          </p:cNvPr>
          <p:cNvPicPr>
            <a:picLocks noChangeAspect="1"/>
          </p:cNvPicPr>
          <p:nvPr/>
        </p:nvPicPr>
        <p:blipFill>
          <a:blip r:embed="rId5"/>
          <a:stretch>
            <a:fillRect/>
          </a:stretch>
        </p:blipFill>
        <p:spPr>
          <a:xfrm>
            <a:off x="946392" y="4824876"/>
            <a:ext cx="3753374" cy="552527"/>
          </a:xfrm>
          <a:prstGeom prst="rect">
            <a:avLst/>
          </a:prstGeom>
        </p:spPr>
      </p:pic>
    </p:spTree>
    <p:extLst>
      <p:ext uri="{BB962C8B-B14F-4D97-AF65-F5344CB8AC3E}">
        <p14:creationId xmlns:p14="http://schemas.microsoft.com/office/powerpoint/2010/main" val="421191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15</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2" name="Marcador de SmartArt 1">
            <a:extLst>
              <a:ext uri="{FF2B5EF4-FFF2-40B4-BE49-F238E27FC236}">
                <a16:creationId xmlns:a16="http://schemas.microsoft.com/office/drawing/2014/main" id="{0E145358-D442-04A5-FC5E-98004AD1BF8E}"/>
              </a:ext>
            </a:extLst>
          </p:cNvPr>
          <p:cNvSpPr txBox="1">
            <a:spLocks/>
          </p:cNvSpPr>
          <p:nvPr/>
        </p:nvSpPr>
        <p:spPr>
          <a:xfrm>
            <a:off x="1019267" y="1767266"/>
            <a:ext cx="4763525"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Verificación:</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x509 -in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noout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text</a:t>
            </a:r>
            <a:endParaRPr lang="es-ES" sz="1600" dirty="0">
              <a:solidFill>
                <a:srgbClr val="7030A0"/>
              </a:solidFill>
              <a:sym typeface="Wingdings" panose="05000000000000000000" pitchFamily="2" charset="2"/>
            </a:endParaRPr>
          </a:p>
        </p:txBody>
      </p:sp>
      <p:pic>
        <p:nvPicPr>
          <p:cNvPr id="7" name="Imagen 6">
            <a:extLst>
              <a:ext uri="{FF2B5EF4-FFF2-40B4-BE49-F238E27FC236}">
                <a16:creationId xmlns:a16="http://schemas.microsoft.com/office/drawing/2014/main" id="{52BD749F-79D7-1070-1F24-EE947BFC8E68}"/>
              </a:ext>
            </a:extLst>
          </p:cNvPr>
          <p:cNvPicPr>
            <a:picLocks noChangeAspect="1"/>
          </p:cNvPicPr>
          <p:nvPr/>
        </p:nvPicPr>
        <p:blipFill>
          <a:blip r:embed="rId4"/>
          <a:stretch>
            <a:fillRect/>
          </a:stretch>
        </p:blipFill>
        <p:spPr>
          <a:xfrm>
            <a:off x="1115736" y="2543325"/>
            <a:ext cx="9188605" cy="3770213"/>
          </a:xfrm>
          <a:prstGeom prst="rect">
            <a:avLst/>
          </a:prstGeom>
        </p:spPr>
      </p:pic>
    </p:spTree>
    <p:extLst>
      <p:ext uri="{BB962C8B-B14F-4D97-AF65-F5344CB8AC3E}">
        <p14:creationId xmlns:p14="http://schemas.microsoft.com/office/powerpoint/2010/main" val="32516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244779"/>
          </a:xfrm>
        </p:spPr>
        <p:txBody>
          <a:bodyPr>
            <a:normAutofit/>
          </a:bodyPr>
          <a:lstStyle/>
          <a:p>
            <a:pPr marL="0" indent="0">
              <a:buNone/>
            </a:pPr>
            <a:r>
              <a:rPr lang="es-ES" sz="1600" dirty="0"/>
              <a:t>Identificar la ubicación del archivo </a:t>
            </a:r>
            <a:r>
              <a:rPr lang="es-ES" sz="1600" dirty="0" err="1"/>
              <a:t>openssl.cnf</a:t>
            </a:r>
            <a:r>
              <a:rPr lang="es-ES" sz="1600" dirty="0"/>
              <a:t>. Crear una Autoridad de Certificación propia, con los siguientes parámetros por defecto: </a:t>
            </a:r>
            <a:r>
              <a:rPr lang="es-ES" sz="1600" dirty="0" err="1"/>
              <a:t>CountryName</a:t>
            </a:r>
            <a:r>
              <a:rPr lang="es-ES" sz="1600" dirty="0"/>
              <a:t> (ES), </a:t>
            </a:r>
            <a:r>
              <a:rPr lang="es-ES" sz="1600" dirty="0" err="1"/>
              <a:t>StateOrProvinceName</a:t>
            </a:r>
            <a:r>
              <a:rPr lang="es-ES" sz="1600" dirty="0"/>
              <a:t> (Madrid), </a:t>
            </a:r>
            <a:r>
              <a:rPr lang="es-ES" sz="1600" dirty="0" err="1"/>
              <a:t>LocalityName</a:t>
            </a:r>
            <a:r>
              <a:rPr lang="es-ES" sz="1600" dirty="0"/>
              <a:t> (</a:t>
            </a:r>
            <a:r>
              <a:rPr lang="es-ES" sz="1600" dirty="0" err="1"/>
              <a:t>Alcorcon</a:t>
            </a:r>
            <a:r>
              <a:rPr lang="es-ES" sz="1600" dirty="0"/>
              <a:t>) y </a:t>
            </a:r>
            <a:r>
              <a:rPr lang="es-ES" sz="1600" dirty="0" err="1"/>
              <a:t>OrganizationName</a:t>
            </a:r>
            <a:r>
              <a:rPr lang="es-ES" sz="1600" dirty="0"/>
              <a:t> (CA de Pruebas). A continuación, obtendremos las claves pública y privada de la CA (archivo </a:t>
            </a:r>
            <a:r>
              <a:rPr lang="es-ES" sz="1600" dirty="0" err="1"/>
              <a:t>cakey.pem</a:t>
            </a:r>
            <a:r>
              <a:rPr lang="es-ES" sz="1600" dirty="0"/>
              <a:t>, protegido por frase de paso) y un certificado </a:t>
            </a:r>
            <a:r>
              <a:rPr lang="es-ES" sz="1600" dirty="0" err="1"/>
              <a:t>autofirmado</a:t>
            </a:r>
            <a:r>
              <a:rPr lang="es-ES" sz="1600" dirty="0"/>
              <a:t> con CN = “CA de Pruebas” (</a:t>
            </a:r>
            <a:r>
              <a:rPr lang="es-ES" sz="1600" dirty="0" err="1"/>
              <a:t>cacert.pem</a:t>
            </a:r>
            <a:r>
              <a:rPr lang="es-ES" sz="1600" dirty="0"/>
              <a:t>). Por último , </a:t>
            </a:r>
            <a:r>
              <a:rPr lang="es-ES" sz="1600" i="1" dirty="0"/>
              <a:t>obtenemos el listado de certificados revocados (</a:t>
            </a:r>
            <a:r>
              <a:rPr lang="es-ES" sz="1600" i="1" dirty="0" err="1"/>
              <a:t>crl.pem</a:t>
            </a:r>
            <a:r>
              <a:rPr lang="es-ES" sz="1600" i="1" dirty="0"/>
              <a:t>) </a:t>
            </a:r>
            <a:r>
              <a:rPr lang="es-ES" sz="1600" dirty="0"/>
              <a:t>que inicialmente estará vacío. </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16</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199" y="3091522"/>
            <a:ext cx="4424650" cy="3132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b="1" dirty="0">
                <a:sym typeface="Wingdings" panose="05000000000000000000" pitchFamily="2" charset="2"/>
              </a:rPr>
              <a:t>Crear la Lista de Certificados Revocados (CRL):</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a:t>
            </a:r>
            <a:r>
              <a:rPr lang="es-ES" sz="1600" dirty="0" err="1">
                <a:solidFill>
                  <a:srgbClr val="7030A0"/>
                </a:solidFill>
                <a:sym typeface="Wingdings" panose="05000000000000000000" pitchFamily="2" charset="2"/>
              </a:rPr>
              <a:t>gencrl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crl</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crl.pem</a:t>
            </a:r>
            <a:endParaRPr lang="es-ES" sz="1600" dirty="0">
              <a:solidFill>
                <a:srgbClr val="7030A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olidFill>
                  <a:srgbClr val="FF0000"/>
                </a:solidFill>
                <a:sym typeface="Wingdings" panose="05000000000000000000" pitchFamily="2" charset="2"/>
              </a:rPr>
              <a:t>El archivo no está vacío: Aunque la lista de certificados revocados esté vacía (no hay certificados revocados), la CRL aún contiene datos que describen el certificado de la CA, las fechas de emisión y expiración de la CRL, y otros metadatos.</a:t>
            </a:r>
          </a:p>
        </p:txBody>
      </p:sp>
      <p:pic>
        <p:nvPicPr>
          <p:cNvPr id="8" name="Imagen 7">
            <a:extLst>
              <a:ext uri="{FF2B5EF4-FFF2-40B4-BE49-F238E27FC236}">
                <a16:creationId xmlns:a16="http://schemas.microsoft.com/office/drawing/2014/main" id="{F2C07F73-D6F9-2EF6-F3B3-29EC7F1607A0}"/>
              </a:ext>
            </a:extLst>
          </p:cNvPr>
          <p:cNvPicPr>
            <a:picLocks noChangeAspect="1"/>
          </p:cNvPicPr>
          <p:nvPr/>
        </p:nvPicPr>
        <p:blipFill>
          <a:blip r:embed="rId4"/>
          <a:stretch>
            <a:fillRect/>
          </a:stretch>
        </p:blipFill>
        <p:spPr>
          <a:xfrm>
            <a:off x="5262849" y="3393263"/>
            <a:ext cx="6718944" cy="2207008"/>
          </a:xfrm>
          <a:prstGeom prst="rect">
            <a:avLst/>
          </a:prstGeom>
        </p:spPr>
      </p:pic>
    </p:spTree>
    <p:extLst>
      <p:ext uri="{BB962C8B-B14F-4D97-AF65-F5344CB8AC3E}">
        <p14:creationId xmlns:p14="http://schemas.microsoft.com/office/powerpoint/2010/main" val="250239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04338BD-409F-B02E-BD20-76A7D3F2AD1B}"/>
              </a:ext>
            </a:extLst>
          </p:cNvPr>
          <p:cNvPicPr>
            <a:picLocks noChangeAspect="1"/>
          </p:cNvPicPr>
          <p:nvPr/>
        </p:nvPicPr>
        <p:blipFill>
          <a:blip r:embed="rId3"/>
          <a:stretch>
            <a:fillRect/>
          </a:stretch>
        </p:blipFill>
        <p:spPr>
          <a:xfrm>
            <a:off x="1019267" y="2096059"/>
            <a:ext cx="7014841" cy="4207197"/>
          </a:xfrm>
          <a:prstGeom prst="rect">
            <a:avLst/>
          </a:prstGeom>
        </p:spPr>
      </p:pic>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Creación de una Autoridad de Certificación (CA)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17</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4"/>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9282737" y="3525392"/>
            <a:ext cx="2421583"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No hay certificados revocados</a:t>
            </a:r>
          </a:p>
        </p:txBody>
      </p:sp>
      <p:sp>
        <p:nvSpPr>
          <p:cNvPr id="12" name="Marcador de SmartArt 1">
            <a:extLst>
              <a:ext uri="{FF2B5EF4-FFF2-40B4-BE49-F238E27FC236}">
                <a16:creationId xmlns:a16="http://schemas.microsoft.com/office/drawing/2014/main" id="{0E145358-D442-04A5-FC5E-98004AD1BF8E}"/>
              </a:ext>
            </a:extLst>
          </p:cNvPr>
          <p:cNvSpPr txBox="1">
            <a:spLocks/>
          </p:cNvSpPr>
          <p:nvPr/>
        </p:nvSpPr>
        <p:spPr>
          <a:xfrm>
            <a:off x="1019267" y="1767266"/>
            <a:ext cx="4339197" cy="220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Crear la Lista de Certificados Revocados (CRL):</a:t>
            </a:r>
          </a:p>
        </p:txBody>
      </p:sp>
      <p:sp>
        <p:nvSpPr>
          <p:cNvPr id="2" name="Rectángulo 1">
            <a:extLst>
              <a:ext uri="{FF2B5EF4-FFF2-40B4-BE49-F238E27FC236}">
                <a16:creationId xmlns:a16="http://schemas.microsoft.com/office/drawing/2014/main" id="{3126FC29-75F4-CCF2-C5C5-C06076CF92EC}"/>
              </a:ext>
            </a:extLst>
          </p:cNvPr>
          <p:cNvSpPr/>
          <p:nvPr/>
        </p:nvSpPr>
        <p:spPr>
          <a:xfrm>
            <a:off x="1076023" y="3525392"/>
            <a:ext cx="1868976" cy="26593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5258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18</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b="1"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781874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567267"/>
          </a:xfrm>
        </p:spPr>
        <p:txBody>
          <a:bodyPr>
            <a:normAutofit/>
          </a:bodyPr>
          <a:lstStyle/>
          <a:p>
            <a:pPr marL="0" indent="0">
              <a:buNone/>
            </a:pPr>
            <a:r>
              <a:rPr lang="es-ES" sz="1600" dirty="0"/>
              <a:t>Crear una pareja de claves pública y privada RSA de 2048 bits para nuestro servidor web y un certificado firmado por nuestra CA. El CN (y el nombre alternativo SAN) deberá corresponder con el nombre del servidor (www.seguro.com). Configurar Apache para que atienda las peticiones dirigidas al dominio por HTTPS (redirigir también las conexiones HTTP hacia HTTPS). La página de inicio estará en /proyectos/seguro. Llevar a cabo los pasos necesarios para que nuestro cliente pueda conectar con el servidor vía HTTPS sin que se visualice ningún </a:t>
            </a:r>
            <a:r>
              <a:rPr lang="es-ES" sz="1600" dirty="0" err="1"/>
              <a:t>warning</a:t>
            </a:r>
            <a:r>
              <a:rPr lang="es-ES" sz="1600" dirty="0"/>
              <a:t> (reconociendo la CA y el certificado del servidor).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19</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1" name="CuadroTexto 10">
            <a:extLst>
              <a:ext uri="{FF2B5EF4-FFF2-40B4-BE49-F238E27FC236}">
                <a16:creationId xmlns:a16="http://schemas.microsoft.com/office/drawing/2014/main" id="{5597A7A2-9BC3-4437-8140-021EAC6FC472}"/>
              </a:ext>
            </a:extLst>
          </p:cNvPr>
          <p:cNvSpPr txBox="1"/>
          <p:nvPr/>
        </p:nvSpPr>
        <p:spPr>
          <a:xfrm>
            <a:off x="895349" y="3335983"/>
            <a:ext cx="3171917" cy="369332"/>
          </a:xfrm>
          <a:prstGeom prst="rect">
            <a:avLst/>
          </a:prstGeom>
          <a:noFill/>
        </p:spPr>
        <p:txBody>
          <a:bodyPr wrap="square">
            <a:spAutoFit/>
          </a:bodyPr>
          <a:lstStyle/>
          <a:p>
            <a:pPr marL="0" indent="0">
              <a:buFont typeface="Arial" panose="020B0604020202020204" pitchFamily="34" charset="0"/>
              <a:buNone/>
            </a:pPr>
            <a:r>
              <a:rPr lang="es-ES" sz="1800" dirty="0">
                <a:solidFill>
                  <a:schemeClr val="tx1"/>
                </a:solidFill>
                <a:sym typeface="Wingdings" panose="05000000000000000000" pitchFamily="2" charset="2"/>
              </a:rPr>
              <a:t>Abre en </a:t>
            </a:r>
            <a:r>
              <a:rPr lang="es-ES" sz="1800" dirty="0" err="1">
                <a:solidFill>
                  <a:schemeClr val="tx1"/>
                </a:solidFill>
                <a:sym typeface="Wingdings" panose="05000000000000000000" pitchFamily="2" charset="2"/>
              </a:rPr>
              <a:t>openssl.cnf</a:t>
            </a:r>
            <a:r>
              <a:rPr lang="es-ES" sz="1800" dirty="0">
                <a:solidFill>
                  <a:schemeClr val="tx1"/>
                </a:solidFill>
                <a:sym typeface="Wingdings" panose="05000000000000000000" pitchFamily="2" charset="2"/>
              </a:rPr>
              <a:t> y añade:</a:t>
            </a:r>
          </a:p>
        </p:txBody>
      </p:sp>
      <p:pic>
        <p:nvPicPr>
          <p:cNvPr id="10" name="Imagen 9">
            <a:extLst>
              <a:ext uri="{FF2B5EF4-FFF2-40B4-BE49-F238E27FC236}">
                <a16:creationId xmlns:a16="http://schemas.microsoft.com/office/drawing/2014/main" id="{3C42A1F3-6400-D2EA-A2FF-CCAFC41E1519}"/>
              </a:ext>
            </a:extLst>
          </p:cNvPr>
          <p:cNvPicPr>
            <a:picLocks noChangeAspect="1"/>
          </p:cNvPicPr>
          <p:nvPr/>
        </p:nvPicPr>
        <p:blipFill>
          <a:blip r:embed="rId4"/>
          <a:stretch>
            <a:fillRect/>
          </a:stretch>
        </p:blipFill>
        <p:spPr>
          <a:xfrm>
            <a:off x="6679790" y="3802367"/>
            <a:ext cx="4104410" cy="1009281"/>
          </a:xfrm>
          <a:prstGeom prst="rect">
            <a:avLst/>
          </a:prstGeom>
        </p:spPr>
      </p:pic>
      <p:pic>
        <p:nvPicPr>
          <p:cNvPr id="7" name="Imagen 6">
            <a:extLst>
              <a:ext uri="{FF2B5EF4-FFF2-40B4-BE49-F238E27FC236}">
                <a16:creationId xmlns:a16="http://schemas.microsoft.com/office/drawing/2014/main" id="{6008B25E-A04B-BEA6-F86D-34A9BCE35116}"/>
              </a:ext>
            </a:extLst>
          </p:cNvPr>
          <p:cNvPicPr>
            <a:picLocks noChangeAspect="1"/>
          </p:cNvPicPr>
          <p:nvPr/>
        </p:nvPicPr>
        <p:blipFill>
          <a:blip r:embed="rId5"/>
          <a:stretch>
            <a:fillRect/>
          </a:stretch>
        </p:blipFill>
        <p:spPr>
          <a:xfrm>
            <a:off x="1013484" y="3802367"/>
            <a:ext cx="5296639" cy="2086266"/>
          </a:xfrm>
          <a:prstGeom prst="rect">
            <a:avLst/>
          </a:prstGeom>
        </p:spPr>
      </p:pic>
    </p:spTree>
    <p:extLst>
      <p:ext uri="{BB962C8B-B14F-4D97-AF65-F5344CB8AC3E}">
        <p14:creationId xmlns:p14="http://schemas.microsoft.com/office/powerpoint/2010/main" val="78927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p:txBody>
          <a:bodyPr/>
          <a:lstStyle/>
          <a:p>
            <a:endParaRPr lang="es-ES"/>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objetivo</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a:t>
            </a:fld>
            <a:endParaRPr lang="es-ES" noProof="0"/>
          </a:p>
        </p:txBody>
      </p:sp>
      <p:pic>
        <p:nvPicPr>
          <p:cNvPr id="7" name="Imagen 6">
            <a:extLst>
              <a:ext uri="{FF2B5EF4-FFF2-40B4-BE49-F238E27FC236}">
                <a16:creationId xmlns:a16="http://schemas.microsoft.com/office/drawing/2014/main" id="{B3D2D491-D0FD-2766-E8FF-0D4797A93CCC}"/>
              </a:ext>
            </a:extLst>
          </p:cNvPr>
          <p:cNvPicPr>
            <a:picLocks noChangeAspect="1"/>
          </p:cNvPicPr>
          <p:nvPr/>
        </p:nvPicPr>
        <p:blipFill>
          <a:blip r:embed="rId2"/>
          <a:stretch>
            <a:fillRect/>
          </a:stretch>
        </p:blipFill>
        <p:spPr>
          <a:xfrm>
            <a:off x="778893" y="1875995"/>
            <a:ext cx="10156543" cy="4046810"/>
          </a:xfrm>
          <a:prstGeom prst="rect">
            <a:avLst/>
          </a:prstGeom>
        </p:spPr>
      </p:pic>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Tree>
    <p:extLst>
      <p:ext uri="{BB962C8B-B14F-4D97-AF65-F5344CB8AC3E}">
        <p14:creationId xmlns:p14="http://schemas.microsoft.com/office/powerpoint/2010/main" val="1624801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567267"/>
          </a:xfrm>
        </p:spPr>
        <p:txBody>
          <a:bodyPr>
            <a:normAutofit/>
          </a:bodyPr>
          <a:lstStyle/>
          <a:p>
            <a:pPr marL="0" indent="0">
              <a:buNone/>
            </a:pPr>
            <a:r>
              <a:rPr lang="es-ES" sz="1600" dirty="0"/>
              <a:t>Crear una pareja de claves pública y privada RSA de 2048 bits para nuestro servidor web y un certificado firmado por nuestra CA. El CN (y el nombre alternativo SAN) deberá corresponder con el nombre del servidor (www.seguro.com). Configurar Apache para que atienda las peticiones dirigidas al dominio por HTTPS (redirigir también las conexiones HTTP hacia HTTPS). La página de inicio estará en /proyectos/seguro. Llevar a cabo los pasos necesarios para que nuestro cliente pueda conectar con el servidor vía HTTPS sin que se visualice ningún </a:t>
            </a:r>
            <a:r>
              <a:rPr lang="es-ES" sz="1600" dirty="0" err="1"/>
              <a:t>warning</a:t>
            </a:r>
            <a:r>
              <a:rPr lang="es-ES" sz="1600" dirty="0"/>
              <a:t> (reconociendo la CA y el certificado del servidor).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20</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5290908" y="3184634"/>
            <a:ext cx="6533229" cy="2850406"/>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Crear pareja de claves para el servidor web:</a:t>
            </a:r>
          </a:p>
          <a:p>
            <a:pPr>
              <a:buFont typeface="Courier New" panose="02070309020205020404" pitchFamily="49" charset="0"/>
              <a:buChar char="o"/>
            </a:pPr>
            <a:r>
              <a:rPr lang="es-ES" sz="1600" dirty="0">
                <a:solidFill>
                  <a:schemeClr val="tx1"/>
                </a:solidFill>
                <a:sym typeface="Wingdings" panose="05000000000000000000" pitchFamily="2" charset="2"/>
              </a:rPr>
              <a:t>Generar la clave privada</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genpkey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algorithm</a:t>
            </a:r>
            <a:r>
              <a:rPr lang="es-ES" sz="1600" dirty="0">
                <a:solidFill>
                  <a:srgbClr val="7030A0"/>
                </a:solidFill>
                <a:sym typeface="Wingdings" panose="05000000000000000000" pitchFamily="2" charset="2"/>
              </a:rPr>
              <a:t> RSA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servidor.key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pkeyopt</a:t>
            </a:r>
            <a:r>
              <a:rPr lang="es-ES" sz="1600" dirty="0">
                <a:solidFill>
                  <a:srgbClr val="7030A0"/>
                </a:solidFill>
                <a:sym typeface="Wingdings" panose="05000000000000000000" pitchFamily="2" charset="2"/>
              </a:rPr>
              <a:t> rsa_keygen_bits:2048</a:t>
            </a:r>
          </a:p>
          <a:p>
            <a:pPr marL="0" indent="0">
              <a:buNone/>
            </a:pPr>
            <a:r>
              <a:rPr lang="es-ES" sz="1600" dirty="0">
                <a:solidFill>
                  <a:srgbClr val="7030A0"/>
                </a:solidFill>
                <a:sym typeface="Wingdings" panose="05000000000000000000" pitchFamily="2" charset="2"/>
              </a:rPr>
              <a:t>	(uso rutas absolutas)</a:t>
            </a:r>
          </a:p>
          <a:p>
            <a:pPr>
              <a:buFont typeface="Courier New" panose="02070309020205020404" pitchFamily="49" charset="0"/>
              <a:buChar char="o"/>
            </a:pPr>
            <a:r>
              <a:rPr lang="es-ES" sz="1600" dirty="0">
                <a:solidFill>
                  <a:schemeClr val="tx1"/>
                </a:solidFill>
                <a:sym typeface="Wingdings" panose="05000000000000000000" pitchFamily="2" charset="2"/>
              </a:rPr>
              <a:t>Generar la CSR (Solicitud de firma de certificado)</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servidor.key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servidor.csr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server_SAN</a:t>
            </a:r>
            <a:endParaRPr lang="es-ES" sz="1600" b="1" dirty="0">
              <a:solidFill>
                <a:srgbClr val="7030A0"/>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(uso rutas relativas)</a:t>
            </a:r>
          </a:p>
        </p:txBody>
      </p:sp>
      <p:sp>
        <p:nvSpPr>
          <p:cNvPr id="7" name="Marcador de SmartArt 1">
            <a:extLst>
              <a:ext uri="{FF2B5EF4-FFF2-40B4-BE49-F238E27FC236}">
                <a16:creationId xmlns:a16="http://schemas.microsoft.com/office/drawing/2014/main" id="{2FAFD0FD-5D8C-8970-4FDF-A6D052899786}"/>
              </a:ext>
            </a:extLst>
          </p:cNvPr>
          <p:cNvSpPr txBox="1">
            <a:spLocks/>
          </p:cNvSpPr>
          <p:nvPr/>
        </p:nvSpPr>
        <p:spPr>
          <a:xfrm>
            <a:off x="838201" y="3326698"/>
            <a:ext cx="4175234" cy="1424757"/>
          </a:xfrm>
          <a:prstGeom prst="rect">
            <a:avLst/>
          </a:prstGeom>
          <a:solidFill>
            <a:schemeClr val="accent2"/>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Crear pareja de claves para el servidor web</a:t>
            </a:r>
          </a:p>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Crear una solicitud de firma del certificado (CSR)</a:t>
            </a:r>
          </a:p>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Firmar el certificado con nuestra CA</a:t>
            </a:r>
          </a:p>
        </p:txBody>
      </p:sp>
    </p:spTree>
    <p:extLst>
      <p:ext uri="{BB962C8B-B14F-4D97-AF65-F5344CB8AC3E}">
        <p14:creationId xmlns:p14="http://schemas.microsoft.com/office/powerpoint/2010/main" val="204423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6"/>
            <a:ext cx="10515600" cy="1567267"/>
          </a:xfrm>
        </p:spPr>
        <p:txBody>
          <a:bodyPr>
            <a:normAutofit/>
          </a:bodyPr>
          <a:lstStyle/>
          <a:p>
            <a:pPr marL="0" indent="0">
              <a:buNone/>
            </a:pPr>
            <a:r>
              <a:rPr lang="es-ES" sz="1600" dirty="0"/>
              <a:t>Crear una pareja de claves pública y privada RSA de 2048 bits para nuestro servidor web y un certificado firmado por nuestra CA. El CN (y el nombre alternativo SAN) deberá corresponder con el nombre del servidor (www.seguro.com). Configurar Apache para que atienda las peticiones dirigidas al dominio por HTTPS (redirigir también las conexiones HTTP hacia HTTPS). La página de inicio estará en /proyectos/seguro. Llevar a cabo los pasos necesarios para que nuestro cliente pueda conectar con el servidor vía HTTPS sin que se visualice ningún </a:t>
            </a:r>
            <a:r>
              <a:rPr lang="es-ES" sz="1600" dirty="0" err="1"/>
              <a:t>warning</a:t>
            </a:r>
            <a:r>
              <a:rPr lang="es-ES" sz="1600" dirty="0"/>
              <a:t> (reconociendo la CA y el certificado del servidor).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21</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7" name="Imagen 6">
            <a:extLst>
              <a:ext uri="{FF2B5EF4-FFF2-40B4-BE49-F238E27FC236}">
                <a16:creationId xmlns:a16="http://schemas.microsoft.com/office/drawing/2014/main" id="{6D2FA27B-EE85-C700-FA14-458BF5A4D9C8}"/>
              </a:ext>
            </a:extLst>
          </p:cNvPr>
          <p:cNvPicPr>
            <a:picLocks noChangeAspect="1"/>
          </p:cNvPicPr>
          <p:nvPr/>
        </p:nvPicPr>
        <p:blipFill>
          <a:blip r:embed="rId4"/>
          <a:stretch>
            <a:fillRect/>
          </a:stretch>
        </p:blipFill>
        <p:spPr>
          <a:xfrm>
            <a:off x="915073" y="3303367"/>
            <a:ext cx="5069518" cy="2814042"/>
          </a:xfrm>
          <a:prstGeom prst="rect">
            <a:avLst/>
          </a:prstGeom>
        </p:spPr>
      </p:pic>
      <p:pic>
        <p:nvPicPr>
          <p:cNvPr id="10" name="Imagen 9">
            <a:extLst>
              <a:ext uri="{FF2B5EF4-FFF2-40B4-BE49-F238E27FC236}">
                <a16:creationId xmlns:a16="http://schemas.microsoft.com/office/drawing/2014/main" id="{E918FA9A-CF9B-5AA2-FAA8-DF09D9400E43}"/>
              </a:ext>
            </a:extLst>
          </p:cNvPr>
          <p:cNvPicPr>
            <a:picLocks noChangeAspect="1"/>
          </p:cNvPicPr>
          <p:nvPr/>
        </p:nvPicPr>
        <p:blipFill>
          <a:blip r:embed="rId5"/>
          <a:stretch>
            <a:fillRect/>
          </a:stretch>
        </p:blipFill>
        <p:spPr>
          <a:xfrm>
            <a:off x="6096000" y="3303367"/>
            <a:ext cx="5518736" cy="1730552"/>
          </a:xfrm>
          <a:prstGeom prst="rect">
            <a:avLst/>
          </a:prstGeom>
        </p:spPr>
      </p:pic>
    </p:spTree>
    <p:extLst>
      <p:ext uri="{BB962C8B-B14F-4D97-AF65-F5344CB8AC3E}">
        <p14:creationId xmlns:p14="http://schemas.microsoft.com/office/powerpoint/2010/main" val="145689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22</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200" y="1786859"/>
            <a:ext cx="3777343" cy="3734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Firmar el CSR del servidor:</a:t>
            </a: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servidor.csr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/servidor.crt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400" dirty="0">
                <a:solidFill>
                  <a:srgbClr val="FF0000"/>
                </a:solidFill>
                <a:sym typeface="Wingdings" panose="05000000000000000000" pitchFamily="2" charset="2"/>
              </a:rPr>
              <a:t>Nota: asegúrate que en </a:t>
            </a:r>
            <a:r>
              <a:rPr lang="es-ES" sz="1400" dirty="0" err="1">
                <a:solidFill>
                  <a:srgbClr val="FF0000"/>
                </a:solidFill>
                <a:sym typeface="Wingdings" panose="05000000000000000000" pitchFamily="2" charset="2"/>
              </a:rPr>
              <a:t>openssl.cnf</a:t>
            </a:r>
            <a:r>
              <a:rPr lang="es-ES" sz="1400" dirty="0">
                <a:solidFill>
                  <a:srgbClr val="FF0000"/>
                </a:solidFill>
                <a:sym typeface="Wingdings" panose="05000000000000000000" pitchFamily="2" charset="2"/>
              </a:rPr>
              <a:t> el archivo “</a:t>
            </a:r>
            <a:r>
              <a:rPr lang="es-ES" sz="1400" dirty="0" err="1">
                <a:solidFill>
                  <a:srgbClr val="FF0000"/>
                </a:solidFill>
                <a:sym typeface="Wingdings" panose="05000000000000000000" pitchFamily="2" charset="2"/>
              </a:rPr>
              <a:t>cacert.pem</a:t>
            </a:r>
            <a:r>
              <a:rPr lang="es-ES" sz="1400" dirty="0">
                <a:solidFill>
                  <a:srgbClr val="FF0000"/>
                </a:solidFill>
                <a:sym typeface="Wingdings" panose="05000000000000000000" pitchFamily="2" charset="2"/>
              </a:rPr>
              <a:t>” está ubicado en el sitio correcto [</a:t>
            </a:r>
            <a:r>
              <a:rPr lang="es-ES" sz="1400" dirty="0" err="1">
                <a:solidFill>
                  <a:srgbClr val="FF0000"/>
                </a:solidFill>
                <a:sym typeface="Wingdings" panose="05000000000000000000" pitchFamily="2" charset="2"/>
              </a:rPr>
              <a:t>CA_defaults</a:t>
            </a:r>
            <a:r>
              <a:rPr lang="es-ES" sz="1400" dirty="0">
                <a:solidFill>
                  <a:srgbClr val="FF0000"/>
                </a:solidFill>
                <a:sym typeface="Wingdings" panose="05000000000000000000" pitchFamily="2" charset="2"/>
              </a:rPr>
              <a:t>]</a:t>
            </a:r>
          </a:p>
          <a:p>
            <a:pPr marL="0" indent="0">
              <a:buFont typeface="Arial" panose="020B0604020202020204" pitchFamily="34" charset="0"/>
              <a:buNone/>
            </a:pPr>
            <a:endParaRPr lang="es-ES" sz="1400" dirty="0">
              <a:solidFill>
                <a:srgbClr val="FF0000"/>
              </a:solidFill>
              <a:sym typeface="Wingdings" panose="05000000000000000000" pitchFamily="2" charset="2"/>
            </a:endParaRPr>
          </a:p>
          <a:p>
            <a:pPr marL="0" indent="0">
              <a:buFont typeface="Arial" panose="020B0604020202020204" pitchFamily="34" charset="0"/>
              <a:buNone/>
            </a:pPr>
            <a:r>
              <a:rPr lang="es-ES" sz="1400" dirty="0">
                <a:solidFill>
                  <a:srgbClr val="FF0000"/>
                </a:solidFill>
                <a:sym typeface="Wingdings" panose="05000000000000000000" pitchFamily="2" charset="2"/>
              </a:rPr>
              <a:t>Revocar certificado: </a:t>
            </a:r>
            <a:r>
              <a:rPr lang="es-ES" sz="1400" dirty="0" err="1">
                <a:solidFill>
                  <a:srgbClr val="7030A0"/>
                </a:solidFill>
                <a:sym typeface="Wingdings" panose="05000000000000000000" pitchFamily="2" charset="2"/>
              </a:rPr>
              <a:t>openssl</a:t>
            </a:r>
            <a:r>
              <a:rPr lang="es-ES" sz="1400" dirty="0">
                <a:solidFill>
                  <a:srgbClr val="7030A0"/>
                </a:solidFill>
                <a:sym typeface="Wingdings" panose="05000000000000000000" pitchFamily="2" charset="2"/>
              </a:rPr>
              <a:t> ca -</a:t>
            </a:r>
            <a:r>
              <a:rPr lang="es-ES" sz="1400" dirty="0" err="1">
                <a:solidFill>
                  <a:srgbClr val="7030A0"/>
                </a:solidFill>
                <a:sym typeface="Wingdings" panose="05000000000000000000" pitchFamily="2" charset="2"/>
              </a:rPr>
              <a:t>revoke</a:t>
            </a:r>
            <a:r>
              <a:rPr lang="es-ES" sz="1400" dirty="0">
                <a:solidFill>
                  <a:srgbClr val="7030A0"/>
                </a:solidFill>
                <a:sym typeface="Wingdings" panose="05000000000000000000" pitchFamily="2" charset="2"/>
              </a:rPr>
              <a:t> </a:t>
            </a:r>
            <a:r>
              <a:rPr lang="es-ES" sz="1400" dirty="0" err="1">
                <a:solidFill>
                  <a:srgbClr val="7030A0"/>
                </a:solidFill>
                <a:sym typeface="Wingdings" panose="05000000000000000000" pitchFamily="2" charset="2"/>
              </a:rPr>
              <a:t>certs</a:t>
            </a:r>
            <a:r>
              <a:rPr lang="es-ES" sz="1400" dirty="0">
                <a:solidFill>
                  <a:srgbClr val="7030A0"/>
                </a:solidFill>
                <a:sym typeface="Wingdings" panose="05000000000000000000" pitchFamily="2" charset="2"/>
              </a:rPr>
              <a:t>/servidor.crt -</a:t>
            </a:r>
            <a:r>
              <a:rPr lang="es-ES" sz="1400" dirty="0" err="1">
                <a:solidFill>
                  <a:srgbClr val="7030A0"/>
                </a:solidFill>
                <a:sym typeface="Wingdings" panose="05000000000000000000" pitchFamily="2" charset="2"/>
              </a:rPr>
              <a:t>keyfile</a:t>
            </a:r>
            <a:r>
              <a:rPr lang="es-ES" sz="1400" dirty="0">
                <a:solidFill>
                  <a:srgbClr val="7030A0"/>
                </a:solidFill>
                <a:sym typeface="Wingdings" panose="05000000000000000000" pitchFamily="2" charset="2"/>
              </a:rPr>
              <a:t> </a:t>
            </a:r>
            <a:r>
              <a:rPr lang="es-ES" sz="1400" dirty="0" err="1">
                <a:solidFill>
                  <a:srgbClr val="7030A0"/>
                </a:solidFill>
                <a:sym typeface="Wingdings" panose="05000000000000000000" pitchFamily="2" charset="2"/>
              </a:rPr>
              <a:t>private</a:t>
            </a:r>
            <a:r>
              <a:rPr lang="es-ES" sz="1400" dirty="0">
                <a:solidFill>
                  <a:srgbClr val="7030A0"/>
                </a:solidFill>
                <a:sym typeface="Wingdings" panose="05000000000000000000" pitchFamily="2" charset="2"/>
              </a:rPr>
              <a:t>/</a:t>
            </a:r>
            <a:r>
              <a:rPr lang="es-ES" sz="1400" dirty="0" err="1">
                <a:solidFill>
                  <a:srgbClr val="7030A0"/>
                </a:solidFill>
                <a:sym typeface="Wingdings" panose="05000000000000000000" pitchFamily="2" charset="2"/>
              </a:rPr>
              <a:t>cakey.key</a:t>
            </a:r>
            <a:r>
              <a:rPr lang="es-ES" sz="1400" dirty="0">
                <a:solidFill>
                  <a:srgbClr val="7030A0"/>
                </a:solidFill>
                <a:sym typeface="Wingdings" panose="05000000000000000000" pitchFamily="2" charset="2"/>
              </a:rPr>
              <a:t> -</a:t>
            </a:r>
            <a:r>
              <a:rPr lang="es-ES" sz="1400" dirty="0" err="1">
                <a:solidFill>
                  <a:srgbClr val="7030A0"/>
                </a:solidFill>
                <a:sym typeface="Wingdings" panose="05000000000000000000" pitchFamily="2" charset="2"/>
              </a:rPr>
              <a:t>cert</a:t>
            </a:r>
            <a:r>
              <a:rPr lang="es-ES" sz="1400" dirty="0">
                <a:solidFill>
                  <a:srgbClr val="7030A0"/>
                </a:solidFill>
                <a:sym typeface="Wingdings" panose="05000000000000000000" pitchFamily="2" charset="2"/>
              </a:rPr>
              <a:t> </a:t>
            </a:r>
            <a:r>
              <a:rPr lang="es-ES" sz="1400" dirty="0" err="1">
                <a:solidFill>
                  <a:srgbClr val="7030A0"/>
                </a:solidFill>
                <a:sym typeface="Wingdings" panose="05000000000000000000" pitchFamily="2" charset="2"/>
              </a:rPr>
              <a:t>cacert.pem</a:t>
            </a:r>
            <a:endParaRPr lang="es-ES" sz="1400" dirty="0">
              <a:solidFill>
                <a:srgbClr val="7030A0"/>
              </a:solidFill>
              <a:sym typeface="Wingdings" panose="05000000000000000000" pitchFamily="2" charset="2"/>
            </a:endParaRPr>
          </a:p>
          <a:p>
            <a:pPr marL="0" indent="0">
              <a:buFont typeface="Arial" panose="020B0604020202020204" pitchFamily="34" charset="0"/>
              <a:buNone/>
            </a:pPr>
            <a:endParaRPr lang="es-ES" sz="1400" dirty="0">
              <a:solidFill>
                <a:srgbClr val="FF000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p:txBody>
      </p:sp>
      <p:pic>
        <p:nvPicPr>
          <p:cNvPr id="8" name="Imagen 7">
            <a:extLst>
              <a:ext uri="{FF2B5EF4-FFF2-40B4-BE49-F238E27FC236}">
                <a16:creationId xmlns:a16="http://schemas.microsoft.com/office/drawing/2014/main" id="{039346D4-0284-6D84-1D63-665D81A1FC1A}"/>
              </a:ext>
            </a:extLst>
          </p:cNvPr>
          <p:cNvPicPr>
            <a:picLocks noChangeAspect="1"/>
          </p:cNvPicPr>
          <p:nvPr/>
        </p:nvPicPr>
        <p:blipFill>
          <a:blip r:embed="rId4"/>
          <a:stretch>
            <a:fillRect/>
          </a:stretch>
        </p:blipFill>
        <p:spPr>
          <a:xfrm>
            <a:off x="4779794" y="1462742"/>
            <a:ext cx="6953522" cy="4892941"/>
          </a:xfrm>
          <a:prstGeom prst="rect">
            <a:avLst/>
          </a:prstGeom>
        </p:spPr>
      </p:pic>
      <p:sp>
        <p:nvSpPr>
          <p:cNvPr id="10" name="Rectángulo 9">
            <a:extLst>
              <a:ext uri="{FF2B5EF4-FFF2-40B4-BE49-F238E27FC236}">
                <a16:creationId xmlns:a16="http://schemas.microsoft.com/office/drawing/2014/main" id="{2699967E-9B64-D3DB-A76D-13773DF0C599}"/>
              </a:ext>
            </a:extLst>
          </p:cNvPr>
          <p:cNvSpPr/>
          <p:nvPr/>
        </p:nvSpPr>
        <p:spPr>
          <a:xfrm>
            <a:off x="6026394" y="5019963"/>
            <a:ext cx="3041931" cy="23941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7855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23</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900955" y="1449490"/>
            <a:ext cx="4434096" cy="4820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Configurar Apache para HTTPS:</a:t>
            </a:r>
          </a:p>
          <a:p>
            <a:pPr marL="0" indent="0">
              <a:buFont typeface="Arial" panose="020B0604020202020204" pitchFamily="34" charset="0"/>
              <a:buNone/>
            </a:pPr>
            <a:r>
              <a:rPr lang="es-ES" sz="1600" dirty="0">
                <a:sym typeface="Wingdings" panose="05000000000000000000" pitchFamily="2" charset="2"/>
              </a:rPr>
              <a:t>Activar el módulo </a:t>
            </a:r>
            <a:r>
              <a:rPr lang="es-ES" sz="1600" dirty="0" err="1">
                <a:sym typeface="Wingdings" panose="05000000000000000000" pitchFamily="2" charset="2"/>
              </a:rPr>
              <a:t>write</a:t>
            </a:r>
            <a:r>
              <a:rPr lang="es-ES" sz="1600" dirty="0">
                <a:sym typeface="Wingdings" panose="05000000000000000000" pitchFamily="2" charset="2"/>
              </a:rPr>
              <a:t> (para poder redirigir las peticiones HTTP a HTTPS):</a:t>
            </a:r>
          </a:p>
          <a:p>
            <a:pPr marL="0" indent="0">
              <a:buFont typeface="Arial" panose="020B0604020202020204" pitchFamily="34" charset="0"/>
              <a:buNone/>
            </a:pPr>
            <a:r>
              <a:rPr lang="es-ES" sz="1600" dirty="0">
                <a:solidFill>
                  <a:srgbClr val="7030A0"/>
                </a:solidFill>
                <a:sym typeface="Wingdings" panose="05000000000000000000" pitchFamily="2" charset="2"/>
              </a:rPr>
              <a:t># a2enmod </a:t>
            </a:r>
            <a:r>
              <a:rPr lang="es-ES" sz="1600" dirty="0" err="1">
                <a:solidFill>
                  <a:srgbClr val="7030A0"/>
                </a:solidFill>
                <a:sym typeface="Wingdings" panose="05000000000000000000" pitchFamily="2" charset="2"/>
              </a:rPr>
              <a:t>rewrite</a:t>
            </a:r>
            <a:endParaRPr lang="es-ES" sz="1600" dirty="0">
              <a:solidFill>
                <a:srgbClr val="7030A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ym typeface="Wingdings" panose="05000000000000000000" pitchFamily="2" charset="2"/>
              </a:rPr>
              <a:t>Crear un archivo de configuración del servidor:</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vim</a:t>
            </a:r>
            <a:r>
              <a:rPr lang="es-ES" sz="1600" dirty="0">
                <a:solidFill>
                  <a:srgbClr val="7030A0"/>
                </a:solidFill>
                <a:sym typeface="Wingdings" panose="05000000000000000000" pitchFamily="2" charset="2"/>
              </a:rPr>
              <a:t> </a:t>
            </a:r>
            <a:r>
              <a:rPr lang="fr-FR" sz="1600" dirty="0">
                <a:solidFill>
                  <a:srgbClr val="7030A0"/>
                </a:solidFill>
                <a:sym typeface="Wingdings" panose="05000000000000000000" pitchFamily="2" charset="2"/>
              </a:rPr>
              <a:t>/</a:t>
            </a:r>
            <a:r>
              <a:rPr lang="fr-FR" sz="1600" dirty="0" err="1">
                <a:solidFill>
                  <a:srgbClr val="7030A0"/>
                </a:solidFill>
                <a:sym typeface="Wingdings" panose="05000000000000000000" pitchFamily="2" charset="2"/>
              </a:rPr>
              <a:t>etc</a:t>
            </a:r>
            <a:r>
              <a:rPr lang="fr-FR" sz="1600" dirty="0">
                <a:solidFill>
                  <a:srgbClr val="7030A0"/>
                </a:solidFill>
                <a:sym typeface="Wingdings" panose="05000000000000000000" pitchFamily="2" charset="2"/>
              </a:rPr>
              <a:t>/apache2/sites-</a:t>
            </a:r>
            <a:r>
              <a:rPr lang="fr-FR" sz="1600" dirty="0" err="1">
                <a:solidFill>
                  <a:srgbClr val="7030A0"/>
                </a:solidFill>
                <a:sym typeface="Wingdings" panose="05000000000000000000" pitchFamily="2" charset="2"/>
              </a:rPr>
              <a:t>available</a:t>
            </a:r>
            <a:r>
              <a:rPr lang="fr-FR" sz="1600" dirty="0">
                <a:solidFill>
                  <a:srgbClr val="7030A0"/>
                </a:solidFill>
                <a:sym typeface="Wingdings" panose="05000000000000000000" pitchFamily="2" charset="2"/>
              </a:rPr>
              <a:t>/</a:t>
            </a:r>
            <a:r>
              <a:rPr lang="fr-FR" sz="1600" dirty="0" err="1">
                <a:solidFill>
                  <a:srgbClr val="7030A0"/>
                </a:solidFill>
                <a:sym typeface="Wingdings" panose="05000000000000000000" pitchFamily="2" charset="2"/>
              </a:rPr>
              <a:t>seguro.conf</a:t>
            </a:r>
            <a:endParaRPr lang="fr-FR" sz="1600" dirty="0">
              <a:solidFill>
                <a:srgbClr val="7030A0"/>
              </a:solidFill>
              <a:sym typeface="Wingdings" panose="05000000000000000000" pitchFamily="2" charset="2"/>
            </a:endParaRPr>
          </a:p>
          <a:p>
            <a:pPr marL="0" indent="0">
              <a:buFont typeface="Arial" panose="020B0604020202020204" pitchFamily="34" charset="0"/>
              <a:buNone/>
            </a:pPr>
            <a:endParaRPr lang="fr-FR"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mkdir</a:t>
            </a:r>
            <a:r>
              <a:rPr lang="es-ES" sz="1600" dirty="0">
                <a:solidFill>
                  <a:srgbClr val="7030A0"/>
                </a:solidFill>
                <a:sym typeface="Wingdings" panose="05000000000000000000" pitchFamily="2" charset="2"/>
              </a:rPr>
              <a:t> /proyectos</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mkdir</a:t>
            </a:r>
            <a:r>
              <a:rPr lang="es-ES" sz="1600" dirty="0">
                <a:solidFill>
                  <a:srgbClr val="7030A0"/>
                </a:solidFill>
                <a:sym typeface="Wingdings" panose="05000000000000000000" pitchFamily="2" charset="2"/>
              </a:rPr>
              <a:t> /proyectos/seguro </a:t>
            </a:r>
          </a:p>
          <a:p>
            <a:pPr marL="0" indent="0">
              <a:buFont typeface="Arial" panose="020B0604020202020204" pitchFamily="34" charset="0"/>
              <a:buNone/>
            </a:pPr>
            <a:endParaRPr lang="es-ES" sz="1600" dirty="0">
              <a:solidFill>
                <a:srgbClr val="7030A0"/>
              </a:solidFill>
              <a:sym typeface="Wingdings" panose="05000000000000000000" pitchFamily="2" charset="2"/>
            </a:endParaRPr>
          </a:p>
          <a:p>
            <a:pPr marL="0" indent="0">
              <a:buNone/>
            </a:pPr>
            <a:r>
              <a:rPr lang="fr-FR" sz="1600" dirty="0" err="1">
                <a:solidFill>
                  <a:schemeClr val="tx1"/>
                </a:solidFill>
                <a:sym typeface="Wingdings" panose="05000000000000000000" pitchFamily="2" charset="2"/>
              </a:rPr>
              <a:t>Habilitar</a:t>
            </a:r>
            <a:r>
              <a:rPr lang="fr-FR" sz="1600" dirty="0">
                <a:solidFill>
                  <a:schemeClr val="tx1"/>
                </a:solidFill>
                <a:sym typeface="Wingdings" panose="05000000000000000000" pitchFamily="2" charset="2"/>
              </a:rPr>
              <a:t> y </a:t>
            </a:r>
            <a:r>
              <a:rPr lang="fr-FR" sz="1600" dirty="0" err="1">
                <a:solidFill>
                  <a:schemeClr val="tx1"/>
                </a:solidFill>
                <a:sym typeface="Wingdings" panose="05000000000000000000" pitchFamily="2" charset="2"/>
              </a:rPr>
              <a:t>ejecutar</a:t>
            </a:r>
            <a:r>
              <a:rPr lang="fr-FR" sz="1600" dirty="0">
                <a:solidFill>
                  <a:schemeClr val="tx1"/>
                </a:solidFill>
                <a:sym typeface="Wingdings" panose="05000000000000000000" pitchFamily="2" charset="2"/>
              </a:rPr>
              <a:t> apache:</a:t>
            </a:r>
          </a:p>
          <a:p>
            <a:pPr marL="0" indent="0">
              <a:buFont typeface="Arial" panose="020B0604020202020204" pitchFamily="34" charset="0"/>
              <a:buNone/>
            </a:pPr>
            <a:r>
              <a:rPr lang="pt-BR" sz="1600" dirty="0">
                <a:solidFill>
                  <a:srgbClr val="7030A0"/>
                </a:solidFill>
                <a:sym typeface="Wingdings" panose="05000000000000000000" pitchFamily="2" charset="2"/>
              </a:rPr>
              <a:t># a2ensite </a:t>
            </a:r>
            <a:r>
              <a:rPr lang="pt-BR" sz="1600" dirty="0" err="1">
                <a:solidFill>
                  <a:srgbClr val="7030A0"/>
                </a:solidFill>
                <a:sym typeface="Wingdings" panose="05000000000000000000" pitchFamily="2" charset="2"/>
              </a:rPr>
              <a:t>seguro.conf</a:t>
            </a:r>
            <a:endParaRPr lang="pt-BR" sz="1600" dirty="0">
              <a:solidFill>
                <a:srgbClr val="7030A0"/>
              </a:solidFill>
              <a:sym typeface="Wingdings" panose="05000000000000000000" pitchFamily="2" charset="2"/>
            </a:endParaRPr>
          </a:p>
          <a:p>
            <a:pPr marL="0" indent="0">
              <a:buFont typeface="Arial" panose="020B0604020202020204" pitchFamily="34" charset="0"/>
              <a:buNone/>
            </a:pPr>
            <a:r>
              <a:rPr lang="pt-BR" sz="1600" dirty="0">
                <a:solidFill>
                  <a:srgbClr val="7030A0"/>
                </a:solidFill>
                <a:sym typeface="Wingdings" panose="05000000000000000000" pitchFamily="2" charset="2"/>
              </a:rPr>
              <a:t># </a:t>
            </a:r>
            <a:r>
              <a:rPr lang="pt-BR" sz="1600" dirty="0" err="1">
                <a:solidFill>
                  <a:srgbClr val="7030A0"/>
                </a:solidFill>
                <a:sym typeface="Wingdings" panose="05000000000000000000" pitchFamily="2" charset="2"/>
              </a:rPr>
              <a:t>systemctl</a:t>
            </a:r>
            <a:r>
              <a:rPr lang="pt-BR" sz="1600" dirty="0">
                <a:solidFill>
                  <a:srgbClr val="7030A0"/>
                </a:solidFill>
                <a:sym typeface="Wingdings" panose="05000000000000000000" pitchFamily="2" charset="2"/>
              </a:rPr>
              <a:t> </a:t>
            </a:r>
            <a:r>
              <a:rPr lang="pt-BR" sz="1600" dirty="0" err="1">
                <a:solidFill>
                  <a:srgbClr val="7030A0"/>
                </a:solidFill>
                <a:sym typeface="Wingdings" panose="05000000000000000000" pitchFamily="2" charset="2"/>
              </a:rPr>
              <a:t>restart</a:t>
            </a:r>
            <a:r>
              <a:rPr lang="pt-BR" sz="1600" dirty="0">
                <a:solidFill>
                  <a:srgbClr val="7030A0"/>
                </a:solidFill>
                <a:sym typeface="Wingdings" panose="05000000000000000000" pitchFamily="2" charset="2"/>
              </a:rPr>
              <a:t> apache2</a:t>
            </a:r>
          </a:p>
          <a:p>
            <a:pPr marL="0" indent="0">
              <a:buFont typeface="Arial" panose="020B0604020202020204" pitchFamily="34" charset="0"/>
              <a:buNone/>
            </a:pPr>
            <a:endParaRPr lang="fr-FR" sz="1600" dirty="0">
              <a:solidFill>
                <a:srgbClr val="7030A0"/>
              </a:solidFill>
              <a:sym typeface="Wingdings" panose="05000000000000000000" pitchFamily="2" charset="2"/>
            </a:endParaRPr>
          </a:p>
          <a:p>
            <a:pPr marL="0" indent="0">
              <a:buFont typeface="Arial" panose="020B0604020202020204" pitchFamily="34" charset="0"/>
              <a:buNone/>
            </a:pPr>
            <a:endParaRPr lang="fr-FR" sz="1600" dirty="0">
              <a:solidFill>
                <a:srgbClr val="7030A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a:p>
            <a:pPr marL="0" indent="0">
              <a:buFont typeface="Arial" panose="020B0604020202020204" pitchFamily="34" charset="0"/>
              <a:buNone/>
            </a:pPr>
            <a:endParaRPr lang="es-ES" sz="1600" dirty="0">
              <a:solidFill>
                <a:srgbClr val="7030A0"/>
              </a:solidFill>
              <a:sym typeface="Wingdings" panose="05000000000000000000" pitchFamily="2" charset="2"/>
            </a:endParaRPr>
          </a:p>
        </p:txBody>
      </p:sp>
      <p:pic>
        <p:nvPicPr>
          <p:cNvPr id="7" name="Imagen 6">
            <a:extLst>
              <a:ext uri="{FF2B5EF4-FFF2-40B4-BE49-F238E27FC236}">
                <a16:creationId xmlns:a16="http://schemas.microsoft.com/office/drawing/2014/main" id="{1B128E69-EAC2-20C1-6DDC-C6C16D7B603E}"/>
              </a:ext>
            </a:extLst>
          </p:cNvPr>
          <p:cNvPicPr>
            <a:picLocks noChangeAspect="1"/>
          </p:cNvPicPr>
          <p:nvPr/>
        </p:nvPicPr>
        <p:blipFill>
          <a:blip r:embed="rId4"/>
          <a:stretch>
            <a:fillRect/>
          </a:stretch>
        </p:blipFill>
        <p:spPr>
          <a:xfrm>
            <a:off x="6856951" y="1270921"/>
            <a:ext cx="3714518" cy="5084762"/>
          </a:xfrm>
          <a:prstGeom prst="rect">
            <a:avLst/>
          </a:prstGeom>
        </p:spPr>
      </p:pic>
    </p:spTree>
    <p:extLst>
      <p:ext uri="{BB962C8B-B14F-4D97-AF65-F5344CB8AC3E}">
        <p14:creationId xmlns:p14="http://schemas.microsoft.com/office/powerpoint/2010/main" val="418783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24</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7" name="CuadroTexto 16">
            <a:extLst>
              <a:ext uri="{FF2B5EF4-FFF2-40B4-BE49-F238E27FC236}">
                <a16:creationId xmlns:a16="http://schemas.microsoft.com/office/drawing/2014/main" id="{E5BFC9BD-756A-FFF0-685C-902F45813841}"/>
              </a:ext>
            </a:extLst>
          </p:cNvPr>
          <p:cNvSpPr txBox="1"/>
          <p:nvPr/>
        </p:nvSpPr>
        <p:spPr>
          <a:xfrm>
            <a:off x="729343" y="4049876"/>
            <a:ext cx="6096000" cy="1754326"/>
          </a:xfrm>
          <a:prstGeom prst="rect">
            <a:avLst/>
          </a:prstGeom>
          <a:noFill/>
        </p:spPr>
        <p:txBody>
          <a:bodyPr wrap="square">
            <a:spAutoFit/>
          </a:bodyPr>
          <a:lstStyle/>
          <a:p>
            <a:r>
              <a:rPr lang="es-ES" dirty="0"/>
              <a:t>Si creas tu propia </a:t>
            </a:r>
            <a:r>
              <a:rPr lang="es-ES" dirty="0" err="1"/>
              <a:t>html</a:t>
            </a:r>
            <a:r>
              <a:rPr lang="es-ES" dirty="0"/>
              <a:t> para el servidor seguro: </a:t>
            </a:r>
          </a:p>
          <a:p>
            <a:endParaRPr lang="es-ES" dirty="0"/>
          </a:p>
          <a:p>
            <a:r>
              <a:rPr lang="es-ES" dirty="0">
                <a:solidFill>
                  <a:srgbClr val="7030A0"/>
                </a:solidFill>
              </a:rPr>
              <a:t># a2dissite 000-default.conf</a:t>
            </a:r>
          </a:p>
          <a:p>
            <a:r>
              <a:rPr lang="es-ES" dirty="0">
                <a:solidFill>
                  <a:srgbClr val="7030A0"/>
                </a:solidFill>
              </a:rPr>
              <a:t># a2dissite default-</a:t>
            </a:r>
            <a:r>
              <a:rPr lang="es-ES" dirty="0" err="1">
                <a:solidFill>
                  <a:srgbClr val="7030A0"/>
                </a:solidFill>
              </a:rPr>
              <a:t>ssl.conf</a:t>
            </a:r>
            <a:endParaRPr lang="es-ES" dirty="0">
              <a:solidFill>
                <a:srgbClr val="7030A0"/>
              </a:solidFill>
            </a:endParaRPr>
          </a:p>
          <a:p>
            <a:r>
              <a:rPr lang="es-ES" sz="1800" dirty="0">
                <a:solidFill>
                  <a:srgbClr val="7030A0"/>
                </a:solidFill>
                <a:sym typeface="Wingdings" panose="05000000000000000000" pitchFamily="2" charset="2"/>
              </a:rPr>
              <a:t># </a:t>
            </a:r>
            <a:r>
              <a:rPr lang="es-ES" sz="1800" dirty="0" err="1">
                <a:solidFill>
                  <a:srgbClr val="7030A0"/>
                </a:solidFill>
                <a:sym typeface="Wingdings" panose="05000000000000000000" pitchFamily="2" charset="2"/>
              </a:rPr>
              <a:t>vim</a:t>
            </a:r>
            <a:r>
              <a:rPr lang="es-ES" sz="1800" dirty="0">
                <a:solidFill>
                  <a:srgbClr val="7030A0"/>
                </a:solidFill>
                <a:sym typeface="Wingdings" panose="05000000000000000000" pitchFamily="2" charset="2"/>
              </a:rPr>
              <a:t> /proyectos/seguro/index.html</a:t>
            </a:r>
          </a:p>
          <a:p>
            <a:endParaRPr lang="es-ES" dirty="0"/>
          </a:p>
        </p:txBody>
      </p:sp>
      <p:pic>
        <p:nvPicPr>
          <p:cNvPr id="19" name="Imagen 18">
            <a:extLst>
              <a:ext uri="{FF2B5EF4-FFF2-40B4-BE49-F238E27FC236}">
                <a16:creationId xmlns:a16="http://schemas.microsoft.com/office/drawing/2014/main" id="{C1732C7C-60B5-470E-C6D5-111C2FF39A3C}"/>
              </a:ext>
            </a:extLst>
          </p:cNvPr>
          <p:cNvPicPr>
            <a:picLocks noChangeAspect="1"/>
          </p:cNvPicPr>
          <p:nvPr/>
        </p:nvPicPr>
        <p:blipFill>
          <a:blip r:embed="rId4"/>
          <a:stretch>
            <a:fillRect/>
          </a:stretch>
        </p:blipFill>
        <p:spPr>
          <a:xfrm>
            <a:off x="5914571" y="3884393"/>
            <a:ext cx="5279524" cy="2094082"/>
          </a:xfrm>
          <a:prstGeom prst="rect">
            <a:avLst/>
          </a:prstGeom>
        </p:spPr>
      </p:pic>
      <p:sp>
        <p:nvSpPr>
          <p:cNvPr id="20" name="Marcador de SmartArt 1">
            <a:extLst>
              <a:ext uri="{FF2B5EF4-FFF2-40B4-BE49-F238E27FC236}">
                <a16:creationId xmlns:a16="http://schemas.microsoft.com/office/drawing/2014/main" id="{4BC201F5-D9B2-3139-90C1-D7DF22EC1DEC}"/>
              </a:ext>
            </a:extLst>
          </p:cNvPr>
          <p:cNvSpPr>
            <a:spLocks noGrp="1"/>
          </p:cNvSpPr>
          <p:nvPr>
            <p:ph type="dgm" sz="quarter" idx="15"/>
          </p:nvPr>
        </p:nvSpPr>
        <p:spPr>
          <a:xfrm>
            <a:off x="838200" y="1768716"/>
            <a:ext cx="10515600" cy="1567267"/>
          </a:xfrm>
        </p:spPr>
        <p:txBody>
          <a:bodyPr>
            <a:normAutofit/>
          </a:bodyPr>
          <a:lstStyle/>
          <a:p>
            <a:pPr marL="0" indent="0">
              <a:buNone/>
            </a:pPr>
            <a:r>
              <a:rPr lang="es-ES" sz="1600" dirty="0"/>
              <a:t>Crear una pareja de claves pública y privada RSA de 2048 bits para nuestro servidor web y un certificado firmado por nuestra CA. El CN (y el nombre alternativo SAN) deberá corresponder con el nombre del servidor (www.seguro.com). Configurar Apache para que atienda las peticiones dirigidas al dominio por HTTPS (redirigir también las conexiones HTTP hacia HTTPS). La página de inicio estará en /proyectos/seguro. Llevar a cabo los pasos necesarios para que nuestro cliente pueda conectar con el servidor vía HTTPS sin que se visualice ningún </a:t>
            </a:r>
            <a:r>
              <a:rPr lang="es-ES" sz="1600" dirty="0" err="1"/>
              <a:t>warning</a:t>
            </a:r>
            <a:r>
              <a:rPr lang="es-ES" sz="1600" dirty="0"/>
              <a:t> (reconociendo la CA y el certificado del servidor).</a:t>
            </a:r>
            <a:endParaRPr lang="es-ES" sz="2400" dirty="0"/>
          </a:p>
        </p:txBody>
      </p:sp>
      <p:sp>
        <p:nvSpPr>
          <p:cNvPr id="21" name="Título 2">
            <a:extLst>
              <a:ext uri="{FF2B5EF4-FFF2-40B4-BE49-F238E27FC236}">
                <a16:creationId xmlns:a16="http://schemas.microsoft.com/office/drawing/2014/main" id="{8DD040E6-C243-70AE-427E-97F2388C891C}"/>
              </a:ext>
            </a:extLst>
          </p:cNvPr>
          <p:cNvSpPr>
            <a:spLocks noGrp="1"/>
          </p:cNvSpPr>
          <p:nvPr>
            <p:ph type="title"/>
          </p:nvPr>
        </p:nvSpPr>
        <p:spPr>
          <a:xfrm>
            <a:off x="838200" y="365125"/>
            <a:ext cx="10515600" cy="1325563"/>
          </a:xfrm>
        </p:spPr>
        <p:txBody>
          <a:bodyPr>
            <a:normAutofit/>
          </a:bodyPr>
          <a:lstStyle/>
          <a:p>
            <a:r>
              <a:rPr lang="es-ES" sz="2400" dirty="0"/>
              <a:t>Generación de claves y certificado para el servidor web</a:t>
            </a:r>
          </a:p>
        </p:txBody>
      </p:sp>
      <p:pic>
        <p:nvPicPr>
          <p:cNvPr id="22" name="Imagen 21">
            <a:extLst>
              <a:ext uri="{FF2B5EF4-FFF2-40B4-BE49-F238E27FC236}">
                <a16:creationId xmlns:a16="http://schemas.microsoft.com/office/drawing/2014/main" id="{BCAF9FA9-22A8-77AE-899E-CAC1D599ECD2}"/>
              </a:ext>
            </a:extLst>
          </p:cNvPr>
          <p:cNvPicPr>
            <a:picLocks noChangeAspect="1"/>
          </p:cNvPicPr>
          <p:nvPr/>
        </p:nvPicPr>
        <p:blipFill>
          <a:blip r:embed="rId5"/>
          <a:stretch>
            <a:fillRect/>
          </a:stretch>
        </p:blipFill>
        <p:spPr>
          <a:xfrm>
            <a:off x="5914571" y="3403675"/>
            <a:ext cx="4563112" cy="457264"/>
          </a:xfrm>
          <a:prstGeom prst="rect">
            <a:avLst/>
          </a:prstGeom>
        </p:spPr>
      </p:pic>
    </p:spTree>
    <p:extLst>
      <p:ext uri="{BB962C8B-B14F-4D97-AF65-F5344CB8AC3E}">
        <p14:creationId xmlns:p14="http://schemas.microsoft.com/office/powerpoint/2010/main" val="2094772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25</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0" name="Marcador de SmartArt 1">
            <a:extLst>
              <a:ext uri="{FF2B5EF4-FFF2-40B4-BE49-F238E27FC236}">
                <a16:creationId xmlns:a16="http://schemas.microsoft.com/office/drawing/2014/main" id="{AF7E6FC1-2366-010D-3228-545CEB40CB47}"/>
              </a:ext>
            </a:extLst>
          </p:cNvPr>
          <p:cNvSpPr>
            <a:spLocks noGrp="1"/>
          </p:cNvSpPr>
          <p:nvPr>
            <p:ph type="dgm" sz="quarter" idx="15"/>
          </p:nvPr>
        </p:nvSpPr>
        <p:spPr>
          <a:xfrm>
            <a:off x="838200" y="1671952"/>
            <a:ext cx="10515600" cy="1567267"/>
          </a:xfrm>
        </p:spPr>
        <p:txBody>
          <a:bodyPr>
            <a:normAutofit/>
          </a:bodyPr>
          <a:lstStyle/>
          <a:p>
            <a:pPr marL="0" indent="0">
              <a:buNone/>
            </a:pPr>
            <a:r>
              <a:rPr lang="es-ES" sz="1600" dirty="0"/>
              <a:t>Crear una pareja de claves pública y privada RSA de 2048 bits para nuestro servidor web y un certificado firmado por nuestra CA. El CN (y el nombre alternativo SAN) deberá corresponder con el nombre del servidor (www.seguro.com). Configurar Apache para que atienda las peticiones dirigidas al dominio por HTTPS (redirigir también las conexiones HTTP hacia HTTPS). La página de inicio estará en /proyectos/seguro. Llevar a cabo los pasos necesarios para que nuestro cliente pueda conectar con el servidor vía HTTPS sin que se visualice ningún </a:t>
            </a:r>
            <a:r>
              <a:rPr lang="es-ES" sz="1600" dirty="0" err="1"/>
              <a:t>warning</a:t>
            </a:r>
            <a:r>
              <a:rPr lang="es-ES" sz="1600" dirty="0"/>
              <a:t> (reconociendo la CA y el certificado del servidor).</a:t>
            </a:r>
            <a:endParaRPr lang="es-ES" sz="2400" dirty="0"/>
          </a:p>
        </p:txBody>
      </p:sp>
      <p:sp>
        <p:nvSpPr>
          <p:cNvPr id="11" name="Rectángulo 10">
            <a:extLst>
              <a:ext uri="{FF2B5EF4-FFF2-40B4-BE49-F238E27FC236}">
                <a16:creationId xmlns:a16="http://schemas.microsoft.com/office/drawing/2014/main" id="{9D9222F4-E695-300D-EF87-3F100B82A30B}"/>
              </a:ext>
            </a:extLst>
          </p:cNvPr>
          <p:cNvSpPr/>
          <p:nvPr/>
        </p:nvSpPr>
        <p:spPr>
          <a:xfrm>
            <a:off x="1066800" y="3802744"/>
            <a:ext cx="2634343" cy="1146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Ubuntu</a:t>
            </a:r>
          </a:p>
        </p:txBody>
      </p:sp>
      <p:sp>
        <p:nvSpPr>
          <p:cNvPr id="12" name="Pergamino: vertical 11">
            <a:extLst>
              <a:ext uri="{FF2B5EF4-FFF2-40B4-BE49-F238E27FC236}">
                <a16:creationId xmlns:a16="http://schemas.microsoft.com/office/drawing/2014/main" id="{D3298351-F0C6-B248-595F-137EDE66E12D}"/>
              </a:ext>
            </a:extLst>
          </p:cNvPr>
          <p:cNvSpPr/>
          <p:nvPr/>
        </p:nvSpPr>
        <p:spPr>
          <a:xfrm>
            <a:off x="3410857" y="3519714"/>
            <a:ext cx="725714" cy="769257"/>
          </a:xfrm>
          <a:prstGeom prst="verticalScroll">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13" name="Marcador de SmartArt 1">
            <a:extLst>
              <a:ext uri="{FF2B5EF4-FFF2-40B4-BE49-F238E27FC236}">
                <a16:creationId xmlns:a16="http://schemas.microsoft.com/office/drawing/2014/main" id="{92559587-7694-E808-2047-1A225C2B37FE}"/>
              </a:ext>
            </a:extLst>
          </p:cNvPr>
          <p:cNvSpPr txBox="1">
            <a:spLocks/>
          </p:cNvSpPr>
          <p:nvPr/>
        </p:nvSpPr>
        <p:spPr>
          <a:xfrm>
            <a:off x="1066143" y="5188922"/>
            <a:ext cx="3001124" cy="687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Exportar el certificado de la CA</a:t>
            </a:r>
            <a:endParaRPr lang="es-ES" sz="2400" dirty="0"/>
          </a:p>
        </p:txBody>
      </p:sp>
      <p:sp>
        <p:nvSpPr>
          <p:cNvPr id="14" name="Rectángulo 13">
            <a:extLst>
              <a:ext uri="{FF2B5EF4-FFF2-40B4-BE49-F238E27FC236}">
                <a16:creationId xmlns:a16="http://schemas.microsoft.com/office/drawing/2014/main" id="{2F5E448D-D962-7897-BA31-242A8817F9C5}"/>
              </a:ext>
            </a:extLst>
          </p:cNvPr>
          <p:cNvSpPr/>
          <p:nvPr/>
        </p:nvSpPr>
        <p:spPr>
          <a:xfrm>
            <a:off x="6879771" y="3802744"/>
            <a:ext cx="2634343" cy="11466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Windows (Máquina Anfitriona)</a:t>
            </a:r>
          </a:p>
        </p:txBody>
      </p:sp>
      <p:cxnSp>
        <p:nvCxnSpPr>
          <p:cNvPr id="16" name="Conector: curvado 15">
            <a:extLst>
              <a:ext uri="{FF2B5EF4-FFF2-40B4-BE49-F238E27FC236}">
                <a16:creationId xmlns:a16="http://schemas.microsoft.com/office/drawing/2014/main" id="{90637D37-7297-4FCA-6287-15128FBF20F3}"/>
              </a:ext>
            </a:extLst>
          </p:cNvPr>
          <p:cNvCxnSpPr>
            <a:cxnSpLocks/>
            <a:endCxn id="14" idx="1"/>
          </p:cNvCxnSpPr>
          <p:nvPr/>
        </p:nvCxnSpPr>
        <p:spPr>
          <a:xfrm>
            <a:off x="4172857" y="3889829"/>
            <a:ext cx="2706914" cy="486229"/>
          </a:xfrm>
          <a:prstGeom prst="curvedConnector3">
            <a:avLst>
              <a:gd name="adj1" fmla="val 57775"/>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Pergamino: vertical 18">
            <a:extLst>
              <a:ext uri="{FF2B5EF4-FFF2-40B4-BE49-F238E27FC236}">
                <a16:creationId xmlns:a16="http://schemas.microsoft.com/office/drawing/2014/main" id="{1628DD12-2895-57B7-C121-F505546D99A8}"/>
              </a:ext>
            </a:extLst>
          </p:cNvPr>
          <p:cNvSpPr/>
          <p:nvPr/>
        </p:nvSpPr>
        <p:spPr>
          <a:xfrm>
            <a:off x="9223828" y="3427456"/>
            <a:ext cx="725714" cy="769257"/>
          </a:xfrm>
          <a:prstGeom prst="verticalScroll">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20" name="Marcador de SmartArt 1">
            <a:extLst>
              <a:ext uri="{FF2B5EF4-FFF2-40B4-BE49-F238E27FC236}">
                <a16:creationId xmlns:a16="http://schemas.microsoft.com/office/drawing/2014/main" id="{ADC886D8-A71A-C7ED-1084-0FE21E21021B}"/>
              </a:ext>
            </a:extLst>
          </p:cNvPr>
          <p:cNvSpPr txBox="1">
            <a:spLocks/>
          </p:cNvSpPr>
          <p:nvPr/>
        </p:nvSpPr>
        <p:spPr>
          <a:xfrm>
            <a:off x="6825341" y="5094577"/>
            <a:ext cx="4300515" cy="11688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“Administrar certificados de usuario” &gt;&gt; “Entidades emisoras raíz de confianza”</a:t>
            </a:r>
          </a:p>
          <a:p>
            <a:pPr marL="0" indent="0">
              <a:buFont typeface="Arial" panose="020B0604020202020204" pitchFamily="34" charset="0"/>
              <a:buNone/>
            </a:pPr>
            <a:endParaRPr lang="es-ES" sz="1600" dirty="0"/>
          </a:p>
          <a:p>
            <a:pPr marL="0" indent="0">
              <a:buFont typeface="Arial" panose="020B0604020202020204" pitchFamily="34" charset="0"/>
              <a:buNone/>
            </a:pPr>
            <a:r>
              <a:rPr lang="es-ES" sz="1600" dirty="0"/>
              <a:t>Copiar </a:t>
            </a:r>
            <a:r>
              <a:rPr lang="es-ES" sz="1600" dirty="0" err="1"/>
              <a:t>cacert.pem</a:t>
            </a:r>
            <a:endParaRPr lang="es-ES" sz="2400" dirty="0"/>
          </a:p>
        </p:txBody>
      </p:sp>
      <p:sp>
        <p:nvSpPr>
          <p:cNvPr id="22" name="CuadroTexto 21">
            <a:extLst>
              <a:ext uri="{FF2B5EF4-FFF2-40B4-BE49-F238E27FC236}">
                <a16:creationId xmlns:a16="http://schemas.microsoft.com/office/drawing/2014/main" id="{0606CFCA-1D1C-EA74-6CA4-53EBE42F8111}"/>
              </a:ext>
            </a:extLst>
          </p:cNvPr>
          <p:cNvSpPr txBox="1"/>
          <p:nvPr/>
        </p:nvSpPr>
        <p:spPr>
          <a:xfrm>
            <a:off x="8975598" y="3089051"/>
            <a:ext cx="1335314" cy="369332"/>
          </a:xfrm>
          <a:prstGeom prst="rect">
            <a:avLst/>
          </a:prstGeom>
          <a:noFill/>
        </p:spPr>
        <p:txBody>
          <a:bodyPr wrap="square">
            <a:spAutoFit/>
          </a:bodyPr>
          <a:lstStyle/>
          <a:p>
            <a:r>
              <a:rPr lang="es-ES" sz="1800" dirty="0" err="1"/>
              <a:t>cacert.pem</a:t>
            </a:r>
            <a:endParaRPr lang="es-ES" dirty="0"/>
          </a:p>
        </p:txBody>
      </p:sp>
      <p:sp>
        <p:nvSpPr>
          <p:cNvPr id="23" name="CuadroTexto 22">
            <a:extLst>
              <a:ext uri="{FF2B5EF4-FFF2-40B4-BE49-F238E27FC236}">
                <a16:creationId xmlns:a16="http://schemas.microsoft.com/office/drawing/2014/main" id="{EA39D2F5-70D1-2B4B-FC9E-CF9EEA158169}"/>
              </a:ext>
            </a:extLst>
          </p:cNvPr>
          <p:cNvSpPr txBox="1"/>
          <p:nvPr/>
        </p:nvSpPr>
        <p:spPr>
          <a:xfrm>
            <a:off x="4992914" y="3610185"/>
            <a:ext cx="1335314" cy="369332"/>
          </a:xfrm>
          <a:prstGeom prst="rect">
            <a:avLst/>
          </a:prstGeom>
          <a:noFill/>
        </p:spPr>
        <p:txBody>
          <a:bodyPr wrap="square">
            <a:spAutoFit/>
          </a:bodyPr>
          <a:lstStyle/>
          <a:p>
            <a:r>
              <a:rPr lang="es-ES" sz="1800" dirty="0"/>
              <a:t>copiar</a:t>
            </a:r>
            <a:endParaRPr lang="es-ES" dirty="0"/>
          </a:p>
        </p:txBody>
      </p:sp>
      <p:sp>
        <p:nvSpPr>
          <p:cNvPr id="24" name="CuadroTexto 23">
            <a:extLst>
              <a:ext uri="{FF2B5EF4-FFF2-40B4-BE49-F238E27FC236}">
                <a16:creationId xmlns:a16="http://schemas.microsoft.com/office/drawing/2014/main" id="{4E310EC7-A298-B8D8-3771-1EC7382CBBA4}"/>
              </a:ext>
            </a:extLst>
          </p:cNvPr>
          <p:cNvSpPr txBox="1"/>
          <p:nvPr/>
        </p:nvSpPr>
        <p:spPr>
          <a:xfrm>
            <a:off x="3287485" y="3141638"/>
            <a:ext cx="1335314" cy="369332"/>
          </a:xfrm>
          <a:prstGeom prst="rect">
            <a:avLst/>
          </a:prstGeom>
          <a:noFill/>
        </p:spPr>
        <p:txBody>
          <a:bodyPr wrap="square">
            <a:spAutoFit/>
          </a:bodyPr>
          <a:lstStyle/>
          <a:p>
            <a:r>
              <a:rPr lang="es-ES" sz="1800" dirty="0" err="1"/>
              <a:t>cacert.pem</a:t>
            </a:r>
            <a:endParaRPr lang="es-ES" dirty="0"/>
          </a:p>
        </p:txBody>
      </p:sp>
    </p:spTree>
    <p:extLst>
      <p:ext uri="{BB962C8B-B14F-4D97-AF65-F5344CB8AC3E}">
        <p14:creationId xmlns:p14="http://schemas.microsoft.com/office/powerpoint/2010/main" val="2430117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26</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C0A6A7B4-124C-C76A-6751-D4BFD514DA61}"/>
              </a:ext>
            </a:extLst>
          </p:cNvPr>
          <p:cNvPicPr>
            <a:picLocks noChangeAspect="1"/>
          </p:cNvPicPr>
          <p:nvPr/>
        </p:nvPicPr>
        <p:blipFill>
          <a:blip r:embed="rId4"/>
          <a:stretch>
            <a:fillRect/>
          </a:stretch>
        </p:blipFill>
        <p:spPr>
          <a:xfrm>
            <a:off x="0" y="1570120"/>
            <a:ext cx="12192000" cy="3006560"/>
          </a:xfrm>
          <a:prstGeom prst="rect">
            <a:avLst/>
          </a:prstGeom>
        </p:spPr>
      </p:pic>
      <p:pic>
        <p:nvPicPr>
          <p:cNvPr id="17" name="Imagen 16">
            <a:extLst>
              <a:ext uri="{FF2B5EF4-FFF2-40B4-BE49-F238E27FC236}">
                <a16:creationId xmlns:a16="http://schemas.microsoft.com/office/drawing/2014/main" id="{DB093D81-DAED-9E7E-A3F4-3FE3D6C6F2FF}"/>
              </a:ext>
            </a:extLst>
          </p:cNvPr>
          <p:cNvPicPr>
            <a:picLocks noChangeAspect="1"/>
          </p:cNvPicPr>
          <p:nvPr/>
        </p:nvPicPr>
        <p:blipFill>
          <a:blip r:embed="rId5"/>
          <a:stretch>
            <a:fillRect/>
          </a:stretch>
        </p:blipFill>
        <p:spPr>
          <a:xfrm>
            <a:off x="572214" y="5287880"/>
            <a:ext cx="3780830" cy="754968"/>
          </a:xfrm>
          <a:prstGeom prst="rect">
            <a:avLst/>
          </a:prstGeom>
        </p:spPr>
      </p:pic>
      <p:pic>
        <p:nvPicPr>
          <p:cNvPr id="21" name="Imagen 20">
            <a:extLst>
              <a:ext uri="{FF2B5EF4-FFF2-40B4-BE49-F238E27FC236}">
                <a16:creationId xmlns:a16="http://schemas.microsoft.com/office/drawing/2014/main" id="{2DAB1E8F-55F9-8B67-AC7E-5E3454DE4104}"/>
              </a:ext>
            </a:extLst>
          </p:cNvPr>
          <p:cNvPicPr>
            <a:picLocks noChangeAspect="1"/>
          </p:cNvPicPr>
          <p:nvPr/>
        </p:nvPicPr>
        <p:blipFill>
          <a:blip r:embed="rId6"/>
          <a:stretch>
            <a:fillRect/>
          </a:stretch>
        </p:blipFill>
        <p:spPr>
          <a:xfrm>
            <a:off x="5328915" y="5091632"/>
            <a:ext cx="6164509" cy="1147463"/>
          </a:xfrm>
          <a:prstGeom prst="rect">
            <a:avLst/>
          </a:prstGeom>
        </p:spPr>
      </p:pic>
      <p:cxnSp>
        <p:nvCxnSpPr>
          <p:cNvPr id="26" name="Conector recto de flecha 25">
            <a:extLst>
              <a:ext uri="{FF2B5EF4-FFF2-40B4-BE49-F238E27FC236}">
                <a16:creationId xmlns:a16="http://schemas.microsoft.com/office/drawing/2014/main" id="{02CE5510-C28A-424E-8258-40BD7769B1AE}"/>
              </a:ext>
            </a:extLst>
          </p:cNvPr>
          <p:cNvCxnSpPr/>
          <p:nvPr/>
        </p:nvCxnSpPr>
        <p:spPr>
          <a:xfrm>
            <a:off x="1734457" y="4455885"/>
            <a:ext cx="0" cy="748593"/>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ector recto de flecha 26">
            <a:extLst>
              <a:ext uri="{FF2B5EF4-FFF2-40B4-BE49-F238E27FC236}">
                <a16:creationId xmlns:a16="http://schemas.microsoft.com/office/drawing/2014/main" id="{CD574661-7B00-E783-523C-2C400BA2D397}"/>
              </a:ext>
            </a:extLst>
          </p:cNvPr>
          <p:cNvCxnSpPr>
            <a:cxnSpLocks/>
            <a:stCxn id="17" idx="3"/>
            <a:endCxn id="21" idx="1"/>
          </p:cNvCxnSpPr>
          <p:nvPr/>
        </p:nvCxnSpPr>
        <p:spPr>
          <a:xfrm>
            <a:off x="4353044" y="5665364"/>
            <a:ext cx="975871"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419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27</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5" name="Imagen 4">
            <a:extLst>
              <a:ext uri="{FF2B5EF4-FFF2-40B4-BE49-F238E27FC236}">
                <a16:creationId xmlns:a16="http://schemas.microsoft.com/office/drawing/2014/main" id="{446D0DC1-8488-145D-E609-E80005E37DAF}"/>
              </a:ext>
            </a:extLst>
          </p:cNvPr>
          <p:cNvPicPr>
            <a:picLocks noChangeAspect="1"/>
          </p:cNvPicPr>
          <p:nvPr/>
        </p:nvPicPr>
        <p:blipFill>
          <a:blip r:embed="rId4"/>
          <a:stretch>
            <a:fillRect/>
          </a:stretch>
        </p:blipFill>
        <p:spPr>
          <a:xfrm>
            <a:off x="600559" y="1559817"/>
            <a:ext cx="4515727" cy="1687042"/>
          </a:xfrm>
          <a:prstGeom prst="rect">
            <a:avLst/>
          </a:prstGeom>
        </p:spPr>
      </p:pic>
      <p:pic>
        <p:nvPicPr>
          <p:cNvPr id="13" name="Imagen 12">
            <a:extLst>
              <a:ext uri="{FF2B5EF4-FFF2-40B4-BE49-F238E27FC236}">
                <a16:creationId xmlns:a16="http://schemas.microsoft.com/office/drawing/2014/main" id="{BD3E2389-9C8C-66D2-109F-93EDCF463079}"/>
              </a:ext>
            </a:extLst>
          </p:cNvPr>
          <p:cNvPicPr>
            <a:picLocks noChangeAspect="1"/>
          </p:cNvPicPr>
          <p:nvPr/>
        </p:nvPicPr>
        <p:blipFill>
          <a:blip r:embed="rId5"/>
          <a:stretch>
            <a:fillRect/>
          </a:stretch>
        </p:blipFill>
        <p:spPr>
          <a:xfrm>
            <a:off x="6151121" y="1616829"/>
            <a:ext cx="4918957" cy="2085602"/>
          </a:xfrm>
          <a:prstGeom prst="rect">
            <a:avLst/>
          </a:prstGeom>
        </p:spPr>
      </p:pic>
      <p:sp>
        <p:nvSpPr>
          <p:cNvPr id="11" name="Rectángulo 10">
            <a:extLst>
              <a:ext uri="{FF2B5EF4-FFF2-40B4-BE49-F238E27FC236}">
                <a16:creationId xmlns:a16="http://schemas.microsoft.com/office/drawing/2014/main" id="{692297DE-7C3B-03B5-034E-28BEF48284D3}"/>
              </a:ext>
            </a:extLst>
          </p:cNvPr>
          <p:cNvSpPr/>
          <p:nvPr/>
        </p:nvSpPr>
        <p:spPr>
          <a:xfrm>
            <a:off x="9212942" y="3013075"/>
            <a:ext cx="1756229" cy="36512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A8AE3CF2-AB3B-5DAB-33C1-82787D45B808}"/>
              </a:ext>
            </a:extLst>
          </p:cNvPr>
          <p:cNvSpPr txBox="1"/>
          <p:nvPr/>
        </p:nvSpPr>
        <p:spPr>
          <a:xfrm>
            <a:off x="5830161" y="4599303"/>
            <a:ext cx="4299857" cy="1477328"/>
          </a:xfrm>
          <a:prstGeom prst="rect">
            <a:avLst/>
          </a:prstGeom>
          <a:noFill/>
        </p:spPr>
        <p:txBody>
          <a:bodyPr wrap="square">
            <a:spAutoFit/>
          </a:bodyPr>
          <a:lstStyle/>
          <a:p>
            <a:r>
              <a:rPr lang="es-ES" dirty="0"/>
              <a:t>Ahora sale un nuevo error, que el </a:t>
            </a:r>
            <a:r>
              <a:rPr lang="es-ES" dirty="0" err="1"/>
              <a:t>Common</a:t>
            </a:r>
            <a:r>
              <a:rPr lang="es-ES" dirty="0"/>
              <a:t> </a:t>
            </a:r>
            <a:r>
              <a:rPr lang="es-ES" dirty="0" err="1"/>
              <a:t>Name</a:t>
            </a:r>
            <a:r>
              <a:rPr lang="es-ES" dirty="0"/>
              <a:t> es inválido. Eso es porque estamos accediendo con la IP en vez de con “www.seguro.es”</a:t>
            </a:r>
            <a:endParaRPr lang="es-ES" sz="1800" dirty="0">
              <a:solidFill>
                <a:srgbClr val="7030A0"/>
              </a:solidFill>
              <a:sym typeface="Wingdings" panose="05000000000000000000" pitchFamily="2" charset="2"/>
            </a:endParaRPr>
          </a:p>
          <a:p>
            <a:endParaRPr lang="es-ES" dirty="0"/>
          </a:p>
        </p:txBody>
      </p:sp>
      <p:pic>
        <p:nvPicPr>
          <p:cNvPr id="7" name="Imagen 6">
            <a:extLst>
              <a:ext uri="{FF2B5EF4-FFF2-40B4-BE49-F238E27FC236}">
                <a16:creationId xmlns:a16="http://schemas.microsoft.com/office/drawing/2014/main" id="{960F96F6-A71B-5349-4CA9-33E6E5F5151C}"/>
              </a:ext>
            </a:extLst>
          </p:cNvPr>
          <p:cNvPicPr>
            <a:picLocks noChangeAspect="1"/>
          </p:cNvPicPr>
          <p:nvPr/>
        </p:nvPicPr>
        <p:blipFill>
          <a:blip r:embed="rId6"/>
          <a:stretch>
            <a:fillRect/>
          </a:stretch>
        </p:blipFill>
        <p:spPr>
          <a:xfrm>
            <a:off x="668457" y="3702431"/>
            <a:ext cx="4537496" cy="2469273"/>
          </a:xfrm>
          <a:prstGeom prst="rect">
            <a:avLst/>
          </a:prstGeom>
        </p:spPr>
      </p:pic>
    </p:spTree>
    <p:extLst>
      <p:ext uri="{BB962C8B-B14F-4D97-AF65-F5344CB8AC3E}">
        <p14:creationId xmlns:p14="http://schemas.microsoft.com/office/powerpoint/2010/main" val="347316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28</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6" name="CuadroTexto 15">
            <a:extLst>
              <a:ext uri="{FF2B5EF4-FFF2-40B4-BE49-F238E27FC236}">
                <a16:creationId xmlns:a16="http://schemas.microsoft.com/office/drawing/2014/main" id="{A8AE3CF2-AB3B-5DAB-33C1-82787D45B808}"/>
              </a:ext>
            </a:extLst>
          </p:cNvPr>
          <p:cNvSpPr txBox="1"/>
          <p:nvPr/>
        </p:nvSpPr>
        <p:spPr>
          <a:xfrm>
            <a:off x="951661" y="1800290"/>
            <a:ext cx="4584700" cy="1815882"/>
          </a:xfrm>
          <a:prstGeom prst="rect">
            <a:avLst/>
          </a:prstGeom>
          <a:noFill/>
        </p:spPr>
        <p:txBody>
          <a:bodyPr wrap="square">
            <a:spAutoFit/>
          </a:bodyPr>
          <a:lstStyle/>
          <a:p>
            <a:r>
              <a:rPr lang="es-ES" sz="1600" dirty="0">
                <a:sym typeface="Wingdings" panose="05000000000000000000" pitchFamily="2" charset="2"/>
              </a:rPr>
              <a:t>Para ello, hay que añadir en hosts.txt nuestro “www.seguro.com”</a:t>
            </a:r>
          </a:p>
          <a:p>
            <a:endParaRPr lang="es-ES" sz="1600" dirty="0"/>
          </a:p>
          <a:p>
            <a:r>
              <a:rPr lang="es-ES" sz="1600" dirty="0"/>
              <a:t>C:\Windows\System32\drivers\etc\hosts</a:t>
            </a:r>
          </a:p>
          <a:p>
            <a:endParaRPr lang="es-ES" sz="1600" dirty="0"/>
          </a:p>
          <a:p>
            <a:r>
              <a:rPr lang="es-ES" sz="1600" dirty="0"/>
              <a:t>Nota: </a:t>
            </a:r>
            <a:r>
              <a:rPr lang="es-ES" sz="1600" dirty="0" err="1"/>
              <a:t>abrirl</a:t>
            </a:r>
            <a:r>
              <a:rPr lang="es-ES" sz="1600" dirty="0"/>
              <a:t> </a:t>
            </a:r>
            <a:r>
              <a:rPr lang="es-ES" sz="1600" dirty="0" err="1"/>
              <a:t>cmd</a:t>
            </a:r>
            <a:r>
              <a:rPr lang="es-ES" sz="1600" dirty="0"/>
              <a:t> con permisos de administrador</a:t>
            </a:r>
          </a:p>
          <a:p>
            <a:endParaRPr lang="es-ES" sz="1600" dirty="0"/>
          </a:p>
        </p:txBody>
      </p:sp>
      <p:pic>
        <p:nvPicPr>
          <p:cNvPr id="8" name="Imagen 7">
            <a:extLst>
              <a:ext uri="{FF2B5EF4-FFF2-40B4-BE49-F238E27FC236}">
                <a16:creationId xmlns:a16="http://schemas.microsoft.com/office/drawing/2014/main" id="{30A768D3-B1C2-B4AD-6AEE-6469BF9C939A}"/>
              </a:ext>
            </a:extLst>
          </p:cNvPr>
          <p:cNvPicPr>
            <a:picLocks noChangeAspect="1"/>
          </p:cNvPicPr>
          <p:nvPr/>
        </p:nvPicPr>
        <p:blipFill>
          <a:blip r:embed="rId4"/>
          <a:stretch>
            <a:fillRect/>
          </a:stretch>
        </p:blipFill>
        <p:spPr>
          <a:xfrm>
            <a:off x="951661" y="3429000"/>
            <a:ext cx="4584700" cy="2694516"/>
          </a:xfrm>
          <a:prstGeom prst="rect">
            <a:avLst/>
          </a:prstGeom>
        </p:spPr>
      </p:pic>
      <p:pic>
        <p:nvPicPr>
          <p:cNvPr id="12" name="Imagen 11">
            <a:extLst>
              <a:ext uri="{FF2B5EF4-FFF2-40B4-BE49-F238E27FC236}">
                <a16:creationId xmlns:a16="http://schemas.microsoft.com/office/drawing/2014/main" id="{E608EB5E-81AF-806E-9411-6EE0FEF16B1D}"/>
              </a:ext>
            </a:extLst>
          </p:cNvPr>
          <p:cNvPicPr>
            <a:picLocks noChangeAspect="1"/>
          </p:cNvPicPr>
          <p:nvPr/>
        </p:nvPicPr>
        <p:blipFill>
          <a:blip r:embed="rId5"/>
          <a:stretch>
            <a:fillRect/>
          </a:stretch>
        </p:blipFill>
        <p:spPr>
          <a:xfrm>
            <a:off x="5950552" y="1974080"/>
            <a:ext cx="5320095" cy="504934"/>
          </a:xfrm>
          <a:prstGeom prst="rect">
            <a:avLst/>
          </a:prstGeom>
        </p:spPr>
      </p:pic>
      <p:sp>
        <p:nvSpPr>
          <p:cNvPr id="14" name="CuadroTexto 13">
            <a:extLst>
              <a:ext uri="{FF2B5EF4-FFF2-40B4-BE49-F238E27FC236}">
                <a16:creationId xmlns:a16="http://schemas.microsoft.com/office/drawing/2014/main" id="{FFF54E92-8441-6306-6C91-C2AB82C0D182}"/>
              </a:ext>
            </a:extLst>
          </p:cNvPr>
          <p:cNvSpPr txBox="1"/>
          <p:nvPr/>
        </p:nvSpPr>
        <p:spPr>
          <a:xfrm>
            <a:off x="6096000" y="5138631"/>
            <a:ext cx="5268190" cy="984885"/>
          </a:xfrm>
          <a:prstGeom prst="rect">
            <a:avLst/>
          </a:prstGeom>
          <a:noFill/>
        </p:spPr>
        <p:txBody>
          <a:bodyPr wrap="square">
            <a:spAutoFit/>
          </a:bodyPr>
          <a:lstStyle/>
          <a:p>
            <a:r>
              <a:rPr lang="es-ES" sz="1400" dirty="0">
                <a:solidFill>
                  <a:srgbClr val="FF0000"/>
                </a:solidFill>
                <a:sym typeface="Wingdings" panose="05000000000000000000" pitchFamily="2" charset="2"/>
              </a:rPr>
              <a:t>Nota: no salía error por no tener configurado el [</a:t>
            </a:r>
            <a:r>
              <a:rPr lang="es-ES" sz="1400" dirty="0" err="1">
                <a:solidFill>
                  <a:srgbClr val="FF0000"/>
                </a:solidFill>
                <a:sym typeface="Wingdings" panose="05000000000000000000" pitchFamily="2" charset="2"/>
              </a:rPr>
              <a:t>server_SAN</a:t>
            </a:r>
            <a:r>
              <a:rPr lang="es-ES" sz="1400" dirty="0">
                <a:solidFill>
                  <a:srgbClr val="FF0000"/>
                </a:solidFill>
                <a:sym typeface="Wingdings" panose="05000000000000000000" pitchFamily="2" charset="2"/>
              </a:rPr>
              <a:t>] bien (diapositiva 19) y por no añadir el “-</a:t>
            </a:r>
            <a:r>
              <a:rPr lang="es-ES" sz="1400" dirty="0" err="1">
                <a:solidFill>
                  <a:srgbClr val="FF0000"/>
                </a:solidFill>
                <a:sym typeface="Wingdings" panose="05000000000000000000" pitchFamily="2" charset="2"/>
              </a:rPr>
              <a:t>extensions</a:t>
            </a:r>
            <a:r>
              <a:rPr lang="es-ES" sz="1400" dirty="0">
                <a:solidFill>
                  <a:srgbClr val="FF0000"/>
                </a:solidFill>
                <a:sym typeface="Wingdings" panose="05000000000000000000" pitchFamily="2" charset="2"/>
              </a:rPr>
              <a:t>” a la hora de generar el CSR (diapo. 21)  y firmarlo (diapo. 23) </a:t>
            </a:r>
            <a:endParaRPr lang="es-ES" sz="1400" dirty="0">
              <a:solidFill>
                <a:srgbClr val="FF0000"/>
              </a:solidFill>
            </a:endParaRPr>
          </a:p>
          <a:p>
            <a:endParaRPr lang="es-ES" sz="1600" dirty="0">
              <a:solidFill>
                <a:srgbClr val="FF0000"/>
              </a:solidFill>
            </a:endParaRPr>
          </a:p>
        </p:txBody>
      </p:sp>
      <p:pic>
        <p:nvPicPr>
          <p:cNvPr id="5" name="Imagen 4">
            <a:extLst>
              <a:ext uri="{FF2B5EF4-FFF2-40B4-BE49-F238E27FC236}">
                <a16:creationId xmlns:a16="http://schemas.microsoft.com/office/drawing/2014/main" id="{46DE2270-7FB7-F1E2-0FDE-EC6451E81CF5}"/>
              </a:ext>
            </a:extLst>
          </p:cNvPr>
          <p:cNvPicPr>
            <a:picLocks noChangeAspect="1"/>
          </p:cNvPicPr>
          <p:nvPr/>
        </p:nvPicPr>
        <p:blipFill>
          <a:blip r:embed="rId6"/>
          <a:srcRect b="16353"/>
          <a:stretch/>
        </p:blipFill>
        <p:spPr>
          <a:xfrm>
            <a:off x="6142724" y="2859515"/>
            <a:ext cx="4405529" cy="2129814"/>
          </a:xfrm>
          <a:prstGeom prst="rect">
            <a:avLst/>
          </a:prstGeom>
        </p:spPr>
      </p:pic>
    </p:spTree>
    <p:extLst>
      <p:ext uri="{BB962C8B-B14F-4D97-AF65-F5344CB8AC3E}">
        <p14:creationId xmlns:p14="http://schemas.microsoft.com/office/powerpoint/2010/main" val="2176358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Generación de claves y certificado para el servidor web</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29</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1" name="Imagen 10">
            <a:extLst>
              <a:ext uri="{FF2B5EF4-FFF2-40B4-BE49-F238E27FC236}">
                <a16:creationId xmlns:a16="http://schemas.microsoft.com/office/drawing/2014/main" id="{B97F9F6C-A668-8616-6CF1-AF6D0E9D7202}"/>
              </a:ext>
            </a:extLst>
          </p:cNvPr>
          <p:cNvPicPr>
            <a:picLocks noChangeAspect="1"/>
          </p:cNvPicPr>
          <p:nvPr/>
        </p:nvPicPr>
        <p:blipFill>
          <a:blip r:embed="rId4"/>
          <a:stretch>
            <a:fillRect/>
          </a:stretch>
        </p:blipFill>
        <p:spPr>
          <a:xfrm>
            <a:off x="299068" y="1385920"/>
            <a:ext cx="4411670" cy="4549797"/>
          </a:xfrm>
          <a:prstGeom prst="rect">
            <a:avLst/>
          </a:prstGeom>
        </p:spPr>
      </p:pic>
      <p:pic>
        <p:nvPicPr>
          <p:cNvPr id="13" name="Imagen 12">
            <a:extLst>
              <a:ext uri="{FF2B5EF4-FFF2-40B4-BE49-F238E27FC236}">
                <a16:creationId xmlns:a16="http://schemas.microsoft.com/office/drawing/2014/main" id="{0B6EB24E-B92C-F0B8-422F-725E53BCAE76}"/>
              </a:ext>
            </a:extLst>
          </p:cNvPr>
          <p:cNvPicPr>
            <a:picLocks noChangeAspect="1"/>
          </p:cNvPicPr>
          <p:nvPr/>
        </p:nvPicPr>
        <p:blipFill>
          <a:blip r:embed="rId5"/>
          <a:stretch>
            <a:fillRect/>
          </a:stretch>
        </p:blipFill>
        <p:spPr>
          <a:xfrm>
            <a:off x="6229523" y="1255172"/>
            <a:ext cx="4073549" cy="4890528"/>
          </a:xfrm>
          <a:prstGeom prst="rect">
            <a:avLst/>
          </a:prstGeom>
        </p:spPr>
      </p:pic>
      <p:sp>
        <p:nvSpPr>
          <p:cNvPr id="14" name="Rectángulo 13">
            <a:extLst>
              <a:ext uri="{FF2B5EF4-FFF2-40B4-BE49-F238E27FC236}">
                <a16:creationId xmlns:a16="http://schemas.microsoft.com/office/drawing/2014/main" id="{84FDB8D9-89BE-3C2F-64CA-FF977ECAF31F}"/>
              </a:ext>
            </a:extLst>
          </p:cNvPr>
          <p:cNvSpPr/>
          <p:nvPr/>
        </p:nvSpPr>
        <p:spPr>
          <a:xfrm>
            <a:off x="6360623" y="3348037"/>
            <a:ext cx="3697777" cy="2006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74FA84AE-224B-66D4-4E38-C428E7075BEF}"/>
              </a:ext>
            </a:extLst>
          </p:cNvPr>
          <p:cNvSpPr/>
          <p:nvPr/>
        </p:nvSpPr>
        <p:spPr>
          <a:xfrm>
            <a:off x="6455873" y="5319712"/>
            <a:ext cx="1653077" cy="28311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9891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3</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289310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30</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b="1"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76960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7"/>
            <a:ext cx="10515600" cy="1302058"/>
          </a:xfrm>
        </p:spPr>
        <p:txBody>
          <a:bodyPr>
            <a:normAutofit/>
          </a:bodyPr>
          <a:lstStyle/>
          <a:p>
            <a:pPr marL="0" indent="0">
              <a:buNone/>
            </a:pPr>
            <a:r>
              <a:rPr lang="es-ES" sz="1600" dirty="0"/>
              <a:t>Crear un certificado de cliente a nombre de Víctor Vera (CN), del departamento de Ventas (OU), firmado por nuestra CA. A continuación, configurar el servidor Apache para que requiera certificados cliente en la raíz del proyecto a todas las conexiones HTTPS. Establecer una conexión HTTPS con el navegador y verificar que se requiere el certificado de cliente para el acceso. Instalar el certificado en el navegador y verificar que es posible visualizar la página principal del servidor web.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Certificado de cliente y autenticación en Apache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31</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5290908" y="2863850"/>
            <a:ext cx="6533229" cy="3629025"/>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b="1" dirty="0">
                <a:sym typeface="Wingdings" panose="05000000000000000000" pitchFamily="2" charset="2"/>
              </a:rPr>
              <a:t>Crear pareja de claves para el servidor web:</a:t>
            </a:r>
          </a:p>
          <a:p>
            <a:pPr marL="0" indent="0">
              <a:buNone/>
            </a:pPr>
            <a:r>
              <a:rPr lang="es-ES" sz="1600" dirty="0">
                <a:solidFill>
                  <a:srgbClr val="7030A0"/>
                </a:solidFill>
                <a:sym typeface="Wingdings" panose="05000000000000000000" pitchFamily="2" charset="2"/>
              </a:rPr>
              <a:t>	# </a:t>
            </a:r>
            <a:r>
              <a:rPr lang="en-US" sz="1600" dirty="0" err="1">
                <a:solidFill>
                  <a:srgbClr val="7030A0"/>
                </a:solidFill>
                <a:sym typeface="Wingdings" panose="05000000000000000000" pitchFamily="2" charset="2"/>
              </a:rPr>
              <a:t>openssl</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genrsa</a:t>
            </a:r>
            <a:r>
              <a:rPr lang="en-US" sz="1600" dirty="0">
                <a:solidFill>
                  <a:srgbClr val="7030A0"/>
                </a:solidFill>
                <a:sym typeface="Wingdings" panose="05000000000000000000" pitchFamily="2" charset="2"/>
              </a:rPr>
              <a:t> -out private/</a:t>
            </a:r>
            <a:r>
              <a:rPr lang="en-US" sz="1600" dirty="0" err="1">
                <a:solidFill>
                  <a:srgbClr val="7030A0"/>
                </a:solidFill>
                <a:sym typeface="Wingdings" panose="05000000000000000000" pitchFamily="2" charset="2"/>
              </a:rPr>
              <a:t>victorvera.key</a:t>
            </a:r>
            <a:r>
              <a:rPr lang="en-US" sz="1600" dirty="0">
                <a:solidFill>
                  <a:srgbClr val="7030A0"/>
                </a:solidFill>
                <a:sym typeface="Wingdings" panose="05000000000000000000" pitchFamily="2" charset="2"/>
              </a:rPr>
              <a:t> 2048</a:t>
            </a:r>
          </a:p>
          <a:p>
            <a:pPr marL="0" indent="0">
              <a:buNone/>
            </a:pP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También</a:t>
            </a:r>
            <a:r>
              <a:rPr lang="en-US" sz="1600" dirty="0">
                <a:solidFill>
                  <a:srgbClr val="7030A0"/>
                </a:solidFill>
                <a:sym typeface="Wingdings" panose="05000000000000000000" pitchFamily="2" charset="2"/>
              </a:rPr>
              <a:t> se </a:t>
            </a:r>
            <a:r>
              <a:rPr lang="en-US" sz="1600" dirty="0" err="1">
                <a:solidFill>
                  <a:srgbClr val="7030A0"/>
                </a:solidFill>
                <a:sym typeface="Wingdings" panose="05000000000000000000" pitchFamily="2" charset="2"/>
              </a:rPr>
              <a:t>puede</a:t>
            </a:r>
            <a:r>
              <a:rPr lang="en-US" sz="1600" dirty="0">
                <a:solidFill>
                  <a:srgbClr val="7030A0"/>
                </a:solidFill>
                <a:sym typeface="Wingdings" panose="05000000000000000000" pitchFamily="2" charset="2"/>
              </a:rPr>
              <a:t> usar “</a:t>
            </a:r>
            <a:r>
              <a:rPr lang="en-US" sz="1600" dirty="0" err="1">
                <a:solidFill>
                  <a:srgbClr val="7030A0"/>
                </a:solidFill>
                <a:sym typeface="Wingdings" panose="05000000000000000000" pitchFamily="2" charset="2"/>
              </a:rPr>
              <a:t>genrsa</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en</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vez</a:t>
            </a:r>
            <a:r>
              <a:rPr lang="en-US" sz="1600" dirty="0">
                <a:solidFill>
                  <a:srgbClr val="7030A0"/>
                </a:solidFill>
                <a:sym typeface="Wingdings" panose="05000000000000000000" pitchFamily="2" charset="2"/>
              </a:rPr>
              <a:t> de “</a:t>
            </a:r>
            <a:r>
              <a:rPr lang="en-US" sz="1600" dirty="0" err="1">
                <a:solidFill>
                  <a:srgbClr val="7030A0"/>
                </a:solidFill>
                <a:sym typeface="Wingdings" panose="05000000000000000000" pitchFamily="2" charset="2"/>
              </a:rPr>
              <a:t>genpkey</a:t>
            </a:r>
            <a:r>
              <a:rPr lang="en-US" sz="1600" dirty="0">
                <a:solidFill>
                  <a:srgbClr val="7030A0"/>
                </a:solidFill>
                <a:sym typeface="Wingdings" panose="05000000000000000000" pitchFamily="2" charset="2"/>
              </a:rPr>
              <a:t>”)</a:t>
            </a:r>
          </a:p>
          <a:p>
            <a:pPr marL="0" indent="0">
              <a:buNone/>
            </a:pPr>
            <a:r>
              <a:rPr lang="es-ES" sz="1600" b="1" dirty="0">
                <a:solidFill>
                  <a:schemeClr val="tx1"/>
                </a:solidFill>
                <a:sym typeface="Wingdings" panose="05000000000000000000" pitchFamily="2" charset="2"/>
              </a:rPr>
              <a:t>Generar la CSR (Solicitud de firma de certificado)</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victorvera.key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victorvera.csr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None/>
            </a:pPr>
            <a:r>
              <a:rPr lang="es-ES" sz="1600" b="1" dirty="0">
                <a:solidFill>
                  <a:schemeClr val="tx1"/>
                </a:solidFill>
                <a:sym typeface="Wingdings" panose="05000000000000000000" pitchFamily="2" charset="2"/>
              </a:rPr>
              <a:t>Firmar el certificado:</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victorvera.csr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/victorvera.crt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server_SAN</a:t>
            </a:r>
            <a:endParaRPr lang="es-ES" sz="1600" b="1"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sp>
        <p:nvSpPr>
          <p:cNvPr id="7" name="Marcador de SmartArt 1">
            <a:extLst>
              <a:ext uri="{FF2B5EF4-FFF2-40B4-BE49-F238E27FC236}">
                <a16:creationId xmlns:a16="http://schemas.microsoft.com/office/drawing/2014/main" id="{2FAFD0FD-5D8C-8970-4FDF-A6D052899786}"/>
              </a:ext>
            </a:extLst>
          </p:cNvPr>
          <p:cNvSpPr txBox="1">
            <a:spLocks/>
          </p:cNvSpPr>
          <p:nvPr/>
        </p:nvSpPr>
        <p:spPr>
          <a:xfrm>
            <a:off x="838200" y="3070775"/>
            <a:ext cx="4175234" cy="1648899"/>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Crear pareja de claves para el servidor web</a:t>
            </a:r>
          </a:p>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Crear una solicitud de firma del certificado (CSR)</a:t>
            </a:r>
          </a:p>
          <a:p>
            <a:pPr marL="342900" indent="-342900">
              <a:buFont typeface="Arial" panose="020B0604020202020204" pitchFamily="34" charset="0"/>
              <a:buAutoNum type="arabicPeriod"/>
            </a:pPr>
            <a:r>
              <a:rPr lang="es-ES" sz="1600" dirty="0">
                <a:solidFill>
                  <a:sysClr val="windowText" lastClr="000000"/>
                </a:solidFill>
                <a:sym typeface="Wingdings" panose="05000000000000000000" pitchFamily="2" charset="2"/>
              </a:rPr>
              <a:t>Firmar el certificado con nuestra CA</a:t>
            </a:r>
          </a:p>
        </p:txBody>
      </p:sp>
      <p:sp>
        <p:nvSpPr>
          <p:cNvPr id="8" name="Marcador de SmartArt 1">
            <a:extLst>
              <a:ext uri="{FF2B5EF4-FFF2-40B4-BE49-F238E27FC236}">
                <a16:creationId xmlns:a16="http://schemas.microsoft.com/office/drawing/2014/main" id="{629C6C6D-08D8-1D83-DAAF-AE5EBB343883}"/>
              </a:ext>
            </a:extLst>
          </p:cNvPr>
          <p:cNvSpPr txBox="1">
            <a:spLocks/>
          </p:cNvSpPr>
          <p:nvPr/>
        </p:nvSpPr>
        <p:spPr>
          <a:xfrm>
            <a:off x="800652" y="4893617"/>
            <a:ext cx="4269538" cy="1462065"/>
          </a:xfrm>
          <a:prstGeom prst="rect">
            <a:avLst/>
          </a:prstGeom>
          <a:ln>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olidFill>
                  <a:srgbClr val="FF0000"/>
                </a:solidFill>
                <a:sym typeface="Wingdings" panose="05000000000000000000" pitchFamily="2" charset="2"/>
              </a:rPr>
              <a:t>Nota: para que en el CSR te pregunte sobre el </a:t>
            </a:r>
            <a:r>
              <a:rPr lang="es-ES" sz="1600" dirty="0" err="1">
                <a:solidFill>
                  <a:srgbClr val="FF0000"/>
                </a:solidFill>
                <a:sym typeface="Wingdings" panose="05000000000000000000" pitchFamily="2" charset="2"/>
              </a:rPr>
              <a:t>OrganizationUnitName</a:t>
            </a:r>
            <a:r>
              <a:rPr lang="es-ES" sz="1600" dirty="0">
                <a:solidFill>
                  <a:srgbClr val="FF0000"/>
                </a:solidFill>
                <a:sym typeface="Wingdings" panose="05000000000000000000" pitchFamily="2" charset="2"/>
              </a:rPr>
              <a:t>(OU) añadir la siguiente línea a /</a:t>
            </a:r>
            <a:r>
              <a:rPr lang="es-ES" sz="1600" dirty="0" err="1">
                <a:solidFill>
                  <a:srgbClr val="FF0000"/>
                </a:solidFill>
                <a:sym typeface="Wingdings" panose="05000000000000000000" pitchFamily="2" charset="2"/>
              </a:rPr>
              <a:t>etc</a:t>
            </a:r>
            <a:r>
              <a:rPr lang="es-ES" sz="1600" dirty="0">
                <a:solidFill>
                  <a:srgbClr val="FF0000"/>
                </a:solidFill>
                <a:sym typeface="Wingdings" panose="05000000000000000000" pitchFamily="2" charset="2"/>
              </a:rPr>
              <a:t>/</a:t>
            </a:r>
            <a:r>
              <a:rPr lang="es-ES" sz="1600" dirty="0" err="1">
                <a:solidFill>
                  <a:srgbClr val="FF0000"/>
                </a:solidFill>
                <a:sym typeface="Wingdings" panose="05000000000000000000" pitchFamily="2" charset="2"/>
              </a:rPr>
              <a:t>ssl</a:t>
            </a:r>
            <a:r>
              <a:rPr lang="es-ES" sz="1600" dirty="0">
                <a:solidFill>
                  <a:srgbClr val="FF0000"/>
                </a:solidFill>
                <a:sym typeface="Wingdings" panose="05000000000000000000" pitchFamily="2" charset="2"/>
              </a:rPr>
              <a:t>/</a:t>
            </a:r>
            <a:r>
              <a:rPr lang="es-ES" sz="1600" dirty="0" err="1">
                <a:solidFill>
                  <a:srgbClr val="FF0000"/>
                </a:solidFill>
                <a:sym typeface="Wingdings" panose="05000000000000000000" pitchFamily="2" charset="2"/>
              </a:rPr>
              <a:t>openssl.cnf</a:t>
            </a:r>
            <a:r>
              <a:rPr lang="es-ES" sz="1600" dirty="0">
                <a:solidFill>
                  <a:srgbClr val="FF0000"/>
                </a:solidFill>
                <a:sym typeface="Wingdings" panose="05000000000000000000" pitchFamily="2" charset="2"/>
              </a:rPr>
              <a:t> [</a:t>
            </a:r>
            <a:r>
              <a:rPr lang="es-ES" sz="1600" dirty="0" err="1">
                <a:solidFill>
                  <a:srgbClr val="FF0000"/>
                </a:solidFill>
                <a:sym typeface="Wingdings" panose="05000000000000000000" pitchFamily="2" charset="2"/>
              </a:rPr>
              <a:t>req_distinguished_name</a:t>
            </a:r>
            <a:r>
              <a:rPr lang="es-ES" sz="1600" dirty="0">
                <a:solidFill>
                  <a:srgbClr val="FF0000"/>
                </a:solidFill>
                <a:sym typeface="Wingdings" panose="05000000000000000000" pitchFamily="2" charset="2"/>
              </a:rPr>
              <a:t>]:</a:t>
            </a:r>
          </a:p>
          <a:p>
            <a:pPr marL="0" indent="0">
              <a:buFont typeface="Arial" panose="020B0604020202020204" pitchFamily="34" charset="0"/>
              <a:buNone/>
            </a:pPr>
            <a:r>
              <a:rPr lang="en-US" sz="1400" dirty="0" err="1">
                <a:solidFill>
                  <a:srgbClr val="7030A0"/>
                </a:solidFill>
              </a:rPr>
              <a:t>organizationalUnitName</a:t>
            </a:r>
            <a:r>
              <a:rPr lang="en-US" sz="1400" dirty="0">
                <a:solidFill>
                  <a:srgbClr val="7030A0"/>
                </a:solidFill>
              </a:rPr>
              <a:t> = Organizational Unit Name (</a:t>
            </a:r>
            <a:r>
              <a:rPr lang="en-US" sz="1400" dirty="0" err="1">
                <a:solidFill>
                  <a:srgbClr val="7030A0"/>
                </a:solidFill>
              </a:rPr>
              <a:t>eg</a:t>
            </a:r>
            <a:r>
              <a:rPr lang="en-US" sz="1400" dirty="0">
                <a:solidFill>
                  <a:srgbClr val="7030A0"/>
                </a:solidFill>
              </a:rPr>
              <a:t>, section)</a:t>
            </a:r>
            <a:endParaRPr lang="es-ES" sz="2000" dirty="0">
              <a:solidFill>
                <a:srgbClr val="7030A0"/>
              </a:solidFill>
              <a:sym typeface="Wingdings" panose="05000000000000000000" pitchFamily="2" charset="2"/>
            </a:endParaRPr>
          </a:p>
        </p:txBody>
      </p:sp>
    </p:spTree>
    <p:extLst>
      <p:ext uri="{BB962C8B-B14F-4D97-AF65-F5344CB8AC3E}">
        <p14:creationId xmlns:p14="http://schemas.microsoft.com/office/powerpoint/2010/main" val="1249955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Certificado de cliente y autenticación en Apache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32</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8" name="Marcador de SmartArt 1">
            <a:extLst>
              <a:ext uri="{FF2B5EF4-FFF2-40B4-BE49-F238E27FC236}">
                <a16:creationId xmlns:a16="http://schemas.microsoft.com/office/drawing/2014/main" id="{629C6C6D-08D8-1D83-DAAF-AE5EBB343883}"/>
              </a:ext>
            </a:extLst>
          </p:cNvPr>
          <p:cNvSpPr txBox="1">
            <a:spLocks/>
          </p:cNvSpPr>
          <p:nvPr/>
        </p:nvSpPr>
        <p:spPr>
          <a:xfrm>
            <a:off x="661916" y="1885556"/>
            <a:ext cx="5007364" cy="1462065"/>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olidFill>
                  <a:srgbClr val="FF0000"/>
                </a:solidFill>
                <a:sym typeface="Wingdings" panose="05000000000000000000" pitchFamily="2" charset="2"/>
              </a:rPr>
              <a:t>Nota: para que en el CSR te pregunte sobre el </a:t>
            </a:r>
            <a:r>
              <a:rPr lang="es-ES" sz="1600" dirty="0" err="1">
                <a:solidFill>
                  <a:srgbClr val="FF0000"/>
                </a:solidFill>
                <a:sym typeface="Wingdings" panose="05000000000000000000" pitchFamily="2" charset="2"/>
              </a:rPr>
              <a:t>OrganizationUnitName</a:t>
            </a:r>
            <a:r>
              <a:rPr lang="es-ES" sz="1600" dirty="0">
                <a:solidFill>
                  <a:srgbClr val="FF0000"/>
                </a:solidFill>
                <a:sym typeface="Wingdings" panose="05000000000000000000" pitchFamily="2" charset="2"/>
              </a:rPr>
              <a:t>(OU) añadir la siguiente línea a /</a:t>
            </a:r>
            <a:r>
              <a:rPr lang="es-ES" sz="1600" dirty="0" err="1">
                <a:solidFill>
                  <a:srgbClr val="FF0000"/>
                </a:solidFill>
                <a:sym typeface="Wingdings" panose="05000000000000000000" pitchFamily="2" charset="2"/>
              </a:rPr>
              <a:t>etc</a:t>
            </a:r>
            <a:r>
              <a:rPr lang="es-ES" sz="1600" dirty="0">
                <a:solidFill>
                  <a:srgbClr val="FF0000"/>
                </a:solidFill>
                <a:sym typeface="Wingdings" panose="05000000000000000000" pitchFamily="2" charset="2"/>
              </a:rPr>
              <a:t>/</a:t>
            </a:r>
            <a:r>
              <a:rPr lang="es-ES" sz="1600" dirty="0" err="1">
                <a:solidFill>
                  <a:srgbClr val="FF0000"/>
                </a:solidFill>
                <a:sym typeface="Wingdings" panose="05000000000000000000" pitchFamily="2" charset="2"/>
              </a:rPr>
              <a:t>ssl</a:t>
            </a:r>
            <a:r>
              <a:rPr lang="es-ES" sz="1600" dirty="0">
                <a:solidFill>
                  <a:srgbClr val="FF0000"/>
                </a:solidFill>
                <a:sym typeface="Wingdings" panose="05000000000000000000" pitchFamily="2" charset="2"/>
              </a:rPr>
              <a:t>/</a:t>
            </a:r>
            <a:r>
              <a:rPr lang="es-ES" sz="1600" dirty="0" err="1">
                <a:solidFill>
                  <a:srgbClr val="FF0000"/>
                </a:solidFill>
                <a:sym typeface="Wingdings" panose="05000000000000000000" pitchFamily="2" charset="2"/>
              </a:rPr>
              <a:t>openssl.cnf</a:t>
            </a:r>
            <a:r>
              <a:rPr lang="es-ES" sz="1600" dirty="0">
                <a:solidFill>
                  <a:srgbClr val="FF0000"/>
                </a:solidFill>
                <a:sym typeface="Wingdings" panose="05000000000000000000" pitchFamily="2" charset="2"/>
              </a:rPr>
              <a:t> [</a:t>
            </a:r>
            <a:r>
              <a:rPr lang="es-ES" sz="1600" dirty="0" err="1">
                <a:solidFill>
                  <a:srgbClr val="FF0000"/>
                </a:solidFill>
                <a:sym typeface="Wingdings" panose="05000000000000000000" pitchFamily="2" charset="2"/>
              </a:rPr>
              <a:t>req_distinguished_name</a:t>
            </a:r>
            <a:r>
              <a:rPr lang="es-ES" sz="1600" dirty="0">
                <a:solidFill>
                  <a:srgbClr val="FF0000"/>
                </a:solidFill>
                <a:sym typeface="Wingdings" panose="05000000000000000000" pitchFamily="2" charset="2"/>
              </a:rPr>
              <a:t>]:</a:t>
            </a:r>
          </a:p>
          <a:p>
            <a:pPr marL="0" indent="0">
              <a:buFont typeface="Arial" panose="020B0604020202020204" pitchFamily="34" charset="0"/>
              <a:buNone/>
            </a:pPr>
            <a:r>
              <a:rPr lang="en-US" sz="1400" dirty="0" err="1">
                <a:solidFill>
                  <a:srgbClr val="7030A0"/>
                </a:solidFill>
              </a:rPr>
              <a:t>organizationalUnitName</a:t>
            </a:r>
            <a:r>
              <a:rPr lang="en-US" sz="1400" dirty="0">
                <a:solidFill>
                  <a:srgbClr val="7030A0"/>
                </a:solidFill>
              </a:rPr>
              <a:t> = Organizational Unit Name (</a:t>
            </a:r>
            <a:r>
              <a:rPr lang="en-US" sz="1400" dirty="0" err="1">
                <a:solidFill>
                  <a:srgbClr val="7030A0"/>
                </a:solidFill>
              </a:rPr>
              <a:t>eg</a:t>
            </a:r>
            <a:r>
              <a:rPr lang="en-US" sz="1400" dirty="0">
                <a:solidFill>
                  <a:srgbClr val="7030A0"/>
                </a:solidFill>
              </a:rPr>
              <a:t>, section)</a:t>
            </a:r>
            <a:endParaRPr lang="es-ES" sz="2000" dirty="0">
              <a:solidFill>
                <a:srgbClr val="7030A0"/>
              </a:solidFill>
              <a:sym typeface="Wingdings" panose="05000000000000000000" pitchFamily="2" charset="2"/>
            </a:endParaRPr>
          </a:p>
        </p:txBody>
      </p:sp>
      <p:pic>
        <p:nvPicPr>
          <p:cNvPr id="13" name="Imagen 12">
            <a:extLst>
              <a:ext uri="{FF2B5EF4-FFF2-40B4-BE49-F238E27FC236}">
                <a16:creationId xmlns:a16="http://schemas.microsoft.com/office/drawing/2014/main" id="{4BAFE0DD-1DCD-6516-4E3B-BF3E2C44D22C}"/>
              </a:ext>
            </a:extLst>
          </p:cNvPr>
          <p:cNvPicPr>
            <a:picLocks noChangeAspect="1"/>
          </p:cNvPicPr>
          <p:nvPr/>
        </p:nvPicPr>
        <p:blipFill>
          <a:blip r:embed="rId4"/>
          <a:stretch>
            <a:fillRect/>
          </a:stretch>
        </p:blipFill>
        <p:spPr>
          <a:xfrm>
            <a:off x="5961781" y="1886141"/>
            <a:ext cx="5695435" cy="2969638"/>
          </a:xfrm>
          <a:prstGeom prst="rect">
            <a:avLst/>
          </a:prstGeom>
        </p:spPr>
      </p:pic>
    </p:spTree>
    <p:extLst>
      <p:ext uri="{BB962C8B-B14F-4D97-AF65-F5344CB8AC3E}">
        <p14:creationId xmlns:p14="http://schemas.microsoft.com/office/powerpoint/2010/main" val="1913250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33</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2" name="Imagen 11">
            <a:extLst>
              <a:ext uri="{FF2B5EF4-FFF2-40B4-BE49-F238E27FC236}">
                <a16:creationId xmlns:a16="http://schemas.microsoft.com/office/drawing/2014/main" id="{4F1133DA-0BA9-7DD5-1B7E-56BD0E2A90C0}"/>
              </a:ext>
            </a:extLst>
          </p:cNvPr>
          <p:cNvPicPr>
            <a:picLocks noChangeAspect="1"/>
          </p:cNvPicPr>
          <p:nvPr/>
        </p:nvPicPr>
        <p:blipFill>
          <a:blip r:embed="rId4"/>
          <a:stretch>
            <a:fillRect/>
          </a:stretch>
        </p:blipFill>
        <p:spPr>
          <a:xfrm>
            <a:off x="607386" y="237680"/>
            <a:ext cx="7589096" cy="2696020"/>
          </a:xfrm>
          <a:prstGeom prst="rect">
            <a:avLst/>
          </a:prstGeom>
        </p:spPr>
      </p:pic>
      <p:pic>
        <p:nvPicPr>
          <p:cNvPr id="14" name="Imagen 13">
            <a:extLst>
              <a:ext uri="{FF2B5EF4-FFF2-40B4-BE49-F238E27FC236}">
                <a16:creationId xmlns:a16="http://schemas.microsoft.com/office/drawing/2014/main" id="{A6CDCE9D-FC8C-7B93-7B3C-BA8C3BFCBCD0}"/>
              </a:ext>
            </a:extLst>
          </p:cNvPr>
          <p:cNvPicPr>
            <a:picLocks noChangeAspect="1"/>
          </p:cNvPicPr>
          <p:nvPr/>
        </p:nvPicPr>
        <p:blipFill>
          <a:blip r:embed="rId5"/>
          <a:stretch>
            <a:fillRect/>
          </a:stretch>
        </p:blipFill>
        <p:spPr>
          <a:xfrm>
            <a:off x="5812967" y="1873249"/>
            <a:ext cx="6067011" cy="4434339"/>
          </a:xfrm>
          <a:prstGeom prst="rect">
            <a:avLst/>
          </a:prstGeom>
        </p:spPr>
      </p:pic>
    </p:spTree>
    <p:extLst>
      <p:ext uri="{BB962C8B-B14F-4D97-AF65-F5344CB8AC3E}">
        <p14:creationId xmlns:p14="http://schemas.microsoft.com/office/powerpoint/2010/main" val="137820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7"/>
            <a:ext cx="10515600" cy="1302058"/>
          </a:xfrm>
        </p:spPr>
        <p:txBody>
          <a:bodyPr>
            <a:normAutofit/>
          </a:bodyPr>
          <a:lstStyle/>
          <a:p>
            <a:pPr marL="0" indent="0">
              <a:buNone/>
            </a:pPr>
            <a:r>
              <a:rPr lang="es-ES" sz="1600" dirty="0"/>
              <a:t>Crear un certificado de cliente a nombre de Víctor Vera (CN), del departamento de Ventas (OU), firmado por nuestra CA. A continuación, configurar el servidor Apache para que requiera certificados cliente en la raíz del proyecto a todas las conexiones HTTPS. Establecer una conexión HTTPS con el navegador y verificar que se requiere el certificado de cliente para el acceso. Instalar el certificado en el navegador y verificar que es posible visualizar la página principal del servidor web.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Certificado de cliente y autenticación en Apache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34</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200" y="3600844"/>
            <a:ext cx="5455394" cy="1595470"/>
          </a:xfrm>
          <a:prstGeom prst="rect">
            <a:avLst/>
          </a:prstGeom>
          <a:ln>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ym typeface="Wingdings" panose="05000000000000000000" pitchFamily="2" charset="2"/>
              </a:rPr>
              <a:t>Añadir en </a:t>
            </a:r>
            <a:r>
              <a:rPr lang="fr-FR" sz="1600" dirty="0">
                <a:sym typeface="Wingdings" panose="05000000000000000000" pitchFamily="2" charset="2"/>
              </a:rPr>
              <a:t>/</a:t>
            </a:r>
            <a:r>
              <a:rPr lang="fr-FR" sz="1600" dirty="0" err="1">
                <a:sym typeface="Wingdings" panose="05000000000000000000" pitchFamily="2" charset="2"/>
              </a:rPr>
              <a:t>etc</a:t>
            </a:r>
            <a:r>
              <a:rPr lang="fr-FR" sz="1600" dirty="0">
                <a:sym typeface="Wingdings" panose="05000000000000000000" pitchFamily="2" charset="2"/>
              </a:rPr>
              <a:t>/apache2/sites-</a:t>
            </a:r>
            <a:r>
              <a:rPr lang="fr-FR" sz="1600" dirty="0" err="1">
                <a:sym typeface="Wingdings" panose="05000000000000000000" pitchFamily="2" charset="2"/>
              </a:rPr>
              <a:t>available</a:t>
            </a:r>
            <a:r>
              <a:rPr lang="fr-FR" sz="1600" dirty="0">
                <a:sym typeface="Wingdings" panose="05000000000000000000" pitchFamily="2" charset="2"/>
              </a:rPr>
              <a:t>/</a:t>
            </a:r>
            <a:r>
              <a:rPr lang="fr-FR" sz="1600" dirty="0" err="1">
                <a:sym typeface="Wingdings" panose="05000000000000000000" pitchFamily="2" charset="2"/>
              </a:rPr>
              <a:t>seguro.conf</a:t>
            </a:r>
            <a:r>
              <a:rPr lang="fr-FR" sz="1600" dirty="0">
                <a:sym typeface="Wingdings" panose="05000000000000000000" pitchFamily="2" charset="2"/>
              </a:rPr>
              <a:t>:</a:t>
            </a:r>
          </a:p>
          <a:p>
            <a:pPr marL="0" indent="0">
              <a:buFont typeface="Arial" panose="020B0604020202020204" pitchFamily="34" charset="0"/>
              <a:buNone/>
            </a:pPr>
            <a:r>
              <a:rPr lang="es-ES" sz="1600" dirty="0">
                <a:solidFill>
                  <a:schemeClr val="tx1"/>
                </a:solidFill>
                <a:sym typeface="Wingdings" panose="05000000000000000000" pitchFamily="2" charset="2"/>
              </a:rPr>
              <a:t>	</a:t>
            </a:r>
            <a:r>
              <a:rPr lang="es-ES" sz="1600" dirty="0" err="1">
                <a:solidFill>
                  <a:srgbClr val="7030A0"/>
                </a:solidFill>
                <a:sym typeface="Wingdings" panose="05000000000000000000" pitchFamily="2" charset="2"/>
              </a:rPr>
              <a:t>SSLVerifyClient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require</a:t>
            </a: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SSLVerifyDepth</a:t>
            </a:r>
            <a:r>
              <a:rPr lang="es-ES" sz="1600" dirty="0">
                <a:solidFill>
                  <a:srgbClr val="7030A0"/>
                </a:solidFill>
                <a:sym typeface="Wingdings" panose="05000000000000000000" pitchFamily="2" charset="2"/>
              </a:rPr>
              <a:t> 1</a:t>
            </a: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SSLCACertificateFile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cacert.pem</a:t>
            </a:r>
            <a:endParaRPr lang="es-ES" sz="1600" dirty="0">
              <a:solidFill>
                <a:srgbClr val="7030A0"/>
              </a:solidFill>
              <a:sym typeface="Wingdings" panose="05000000000000000000" pitchFamily="2" charset="2"/>
            </a:endParaRPr>
          </a:p>
          <a:p>
            <a:pPr marL="0" indent="0">
              <a:buFont typeface="Arial" panose="020B0604020202020204" pitchFamily="34" charse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systemctl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restart</a:t>
            </a:r>
            <a:r>
              <a:rPr lang="es-ES" sz="1600" dirty="0">
                <a:solidFill>
                  <a:srgbClr val="7030A0"/>
                </a:solidFill>
                <a:sym typeface="Wingdings" panose="05000000000000000000" pitchFamily="2" charset="2"/>
              </a:rPr>
              <a:t> apache2</a:t>
            </a:r>
            <a:endParaRPr lang="es-ES" sz="1600" dirty="0">
              <a:solidFill>
                <a:schemeClr val="tx1"/>
              </a:solidFill>
              <a:sym typeface="Wingdings" panose="05000000000000000000" pitchFamily="2" charset="2"/>
            </a:endParaRPr>
          </a:p>
          <a:p>
            <a:pPr marL="0" indent="0">
              <a:buFont typeface="Arial" panose="020B0604020202020204" pitchFamily="34" charset="0"/>
              <a:buNone/>
            </a:pPr>
            <a:endParaRPr lang="es-ES" sz="1600" dirty="0">
              <a:solidFill>
                <a:schemeClr val="tx1"/>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sp>
        <p:nvSpPr>
          <p:cNvPr id="7" name="Marcador de SmartArt 1">
            <a:extLst>
              <a:ext uri="{FF2B5EF4-FFF2-40B4-BE49-F238E27FC236}">
                <a16:creationId xmlns:a16="http://schemas.microsoft.com/office/drawing/2014/main" id="{2FAFD0FD-5D8C-8970-4FDF-A6D052899786}"/>
              </a:ext>
            </a:extLst>
          </p:cNvPr>
          <p:cNvSpPr txBox="1">
            <a:spLocks/>
          </p:cNvSpPr>
          <p:nvPr/>
        </p:nvSpPr>
        <p:spPr>
          <a:xfrm>
            <a:off x="838200" y="3070775"/>
            <a:ext cx="10985938" cy="44275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Configurar el servidor Apache para que requiera certificados cliente en la raíz del proyecto a todas las conexiones HTTPS</a:t>
            </a:r>
            <a:endParaRPr lang="es-ES" sz="1600" dirty="0">
              <a:solidFill>
                <a:sysClr val="windowText" lastClr="000000"/>
              </a:solidFill>
              <a:sym typeface="Wingdings" panose="05000000000000000000" pitchFamily="2" charset="2"/>
            </a:endParaRPr>
          </a:p>
        </p:txBody>
      </p:sp>
      <p:pic>
        <p:nvPicPr>
          <p:cNvPr id="10" name="Imagen 9">
            <a:extLst>
              <a:ext uri="{FF2B5EF4-FFF2-40B4-BE49-F238E27FC236}">
                <a16:creationId xmlns:a16="http://schemas.microsoft.com/office/drawing/2014/main" id="{C81CEF4F-FED8-74E1-432B-37DFC115515C}"/>
              </a:ext>
            </a:extLst>
          </p:cNvPr>
          <p:cNvPicPr>
            <a:picLocks noChangeAspect="1"/>
          </p:cNvPicPr>
          <p:nvPr/>
        </p:nvPicPr>
        <p:blipFill>
          <a:blip r:embed="rId4"/>
          <a:stretch>
            <a:fillRect/>
          </a:stretch>
        </p:blipFill>
        <p:spPr>
          <a:xfrm>
            <a:off x="6568733" y="3939385"/>
            <a:ext cx="4896533" cy="866896"/>
          </a:xfrm>
          <a:prstGeom prst="rect">
            <a:avLst/>
          </a:prstGeom>
        </p:spPr>
      </p:pic>
    </p:spTree>
    <p:extLst>
      <p:ext uri="{BB962C8B-B14F-4D97-AF65-F5344CB8AC3E}">
        <p14:creationId xmlns:p14="http://schemas.microsoft.com/office/powerpoint/2010/main" val="66030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68717"/>
            <a:ext cx="10515600" cy="1302058"/>
          </a:xfrm>
        </p:spPr>
        <p:txBody>
          <a:bodyPr>
            <a:normAutofit/>
          </a:bodyPr>
          <a:lstStyle/>
          <a:p>
            <a:pPr marL="0" indent="0">
              <a:buNone/>
            </a:pPr>
            <a:r>
              <a:rPr lang="es-ES" sz="1600" dirty="0"/>
              <a:t>Crear un certificado de cliente a nombre de Víctor Vera (CN), del departamento de Ventas (OU), firmado por nuestra CA. A continuación, configurar el servidor Apache para que requiera certificados cliente en la raíz del proyecto a todas las conexiones HTTPS. Establecer una conexión HTTPS con el navegador y verificar que se requiere el certificado de cliente para el acceso. Instalar el certificado en el navegador y verificar que es posible visualizar la página principal del servidor web.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Certificado de cliente y autenticación en Apache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35</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0" name="Imagen 9">
            <a:extLst>
              <a:ext uri="{FF2B5EF4-FFF2-40B4-BE49-F238E27FC236}">
                <a16:creationId xmlns:a16="http://schemas.microsoft.com/office/drawing/2014/main" id="{155088D5-E2F0-722A-BEC2-CAD51DEA7DAA}"/>
              </a:ext>
            </a:extLst>
          </p:cNvPr>
          <p:cNvPicPr>
            <a:picLocks noChangeAspect="1"/>
          </p:cNvPicPr>
          <p:nvPr/>
        </p:nvPicPr>
        <p:blipFill>
          <a:blip r:embed="rId4"/>
          <a:stretch>
            <a:fillRect/>
          </a:stretch>
        </p:blipFill>
        <p:spPr>
          <a:xfrm>
            <a:off x="875795" y="3027147"/>
            <a:ext cx="3828636" cy="3256443"/>
          </a:xfrm>
          <a:prstGeom prst="rect">
            <a:avLst/>
          </a:prstGeom>
        </p:spPr>
      </p:pic>
      <p:sp>
        <p:nvSpPr>
          <p:cNvPr id="12" name="Marcador de SmartArt 1">
            <a:extLst>
              <a:ext uri="{FF2B5EF4-FFF2-40B4-BE49-F238E27FC236}">
                <a16:creationId xmlns:a16="http://schemas.microsoft.com/office/drawing/2014/main" id="{7F01FCB4-F859-6A77-2673-F4745CC68E78}"/>
              </a:ext>
            </a:extLst>
          </p:cNvPr>
          <p:cNvSpPr txBox="1">
            <a:spLocks/>
          </p:cNvSpPr>
          <p:nvPr/>
        </p:nvSpPr>
        <p:spPr>
          <a:xfrm>
            <a:off x="5173476" y="3671787"/>
            <a:ext cx="6180324" cy="1846144"/>
          </a:xfrm>
          <a:prstGeom prst="rect">
            <a:avLst/>
          </a:prstGeom>
          <a:ln>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ym typeface="Wingdings" panose="05000000000000000000" pitchFamily="2" charset="2"/>
              </a:rPr>
              <a:t>1. Convertimos el certificado de Víctor Vega en formato PKCS#12 (más amigable para los navegadores)</a:t>
            </a: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pkcs12 -</a:t>
            </a:r>
            <a:r>
              <a:rPr lang="es-ES" sz="1600" dirty="0" err="1">
                <a:solidFill>
                  <a:srgbClr val="7030A0"/>
                </a:solidFill>
                <a:sym typeface="Wingdings" panose="05000000000000000000" pitchFamily="2" charset="2"/>
              </a:rPr>
              <a:t>export</a:t>
            </a:r>
            <a:r>
              <a:rPr lang="es-ES" sz="1600" dirty="0">
                <a:solidFill>
                  <a:srgbClr val="7030A0"/>
                </a:solidFill>
                <a:sym typeface="Wingdings" panose="05000000000000000000" pitchFamily="2" charset="2"/>
              </a:rPr>
              <a:t>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/victorvera.crt -</a:t>
            </a:r>
            <a:r>
              <a:rPr lang="es-ES" sz="1600" dirty="0" err="1">
                <a:solidFill>
                  <a:srgbClr val="7030A0"/>
                </a:solidFill>
                <a:sym typeface="Wingdings" panose="05000000000000000000" pitchFamily="2" charset="2"/>
              </a:rPr>
              <a:t>inkey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victorvera.key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victorvera.p12 -</a:t>
            </a:r>
            <a:r>
              <a:rPr lang="es-ES" sz="1600" dirty="0" err="1">
                <a:solidFill>
                  <a:srgbClr val="7030A0"/>
                </a:solidFill>
                <a:sym typeface="Wingdings" panose="05000000000000000000" pitchFamily="2" charset="2"/>
              </a:rPr>
              <a:t>name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Victor</a:t>
            </a:r>
            <a:r>
              <a:rPr lang="es-ES" sz="1600" dirty="0">
                <a:solidFill>
                  <a:srgbClr val="7030A0"/>
                </a:solidFill>
                <a:sym typeface="Wingdings" panose="05000000000000000000" pitchFamily="2" charset="2"/>
              </a:rPr>
              <a:t> Vera“</a:t>
            </a:r>
          </a:p>
          <a:p>
            <a:pPr marL="0" indent="0">
              <a:buNone/>
            </a:pPr>
            <a:r>
              <a:rPr lang="es-ES" sz="1600" dirty="0">
                <a:solidFill>
                  <a:srgbClr val="7030A0"/>
                </a:solidFill>
                <a:sym typeface="Wingdings" panose="05000000000000000000" pitchFamily="2" charset="2"/>
              </a:rPr>
              <a:t>Contraseña: </a:t>
            </a:r>
            <a:r>
              <a:rPr lang="es-ES" sz="1600" dirty="0" err="1">
                <a:solidFill>
                  <a:srgbClr val="7030A0"/>
                </a:solidFill>
                <a:sym typeface="Wingdings" panose="05000000000000000000" pitchFamily="2" charset="2"/>
              </a:rPr>
              <a:t>victor</a:t>
            </a:r>
            <a:r>
              <a:rPr lang="es-ES" sz="1600" dirty="0">
                <a:solidFill>
                  <a:srgbClr val="7030A0"/>
                </a:solidFill>
                <a:sym typeface="Wingdings" panose="05000000000000000000" pitchFamily="2" charset="2"/>
              </a:rPr>
              <a:t> (te pedirá una contraseña)</a:t>
            </a:r>
          </a:p>
          <a:p>
            <a:pPr marL="0" indent="0">
              <a:buNone/>
            </a:pPr>
            <a:r>
              <a:rPr lang="es-ES" sz="1600" dirty="0">
                <a:sym typeface="Wingdings" panose="05000000000000000000" pitchFamily="2" charset="2"/>
              </a:rPr>
              <a:t>2. Lo subimos al navegador (en Chrome: chrome://certificate-manager/ )</a:t>
            </a:r>
          </a:p>
          <a:p>
            <a:pPr marL="342900" indent="-342900">
              <a:buFont typeface="Arial" panose="020B0604020202020204" pitchFamily="34" charset="0"/>
              <a:buAutoNum type="arabicPeriod"/>
            </a:pPr>
            <a:endParaRPr lang="es-ES" sz="1600" dirty="0">
              <a:solidFill>
                <a:schemeClr val="tx1"/>
              </a:solidFill>
              <a:sym typeface="Wingdings" panose="05000000000000000000" pitchFamily="2" charset="2"/>
            </a:endParaRPr>
          </a:p>
          <a:p>
            <a:pPr marL="0" indent="0">
              <a:buFont typeface="Arial" panose="020B0604020202020204" pitchFamily="34" charset="0"/>
              <a:buNone/>
            </a:pPr>
            <a:endParaRPr lang="es-ES" sz="1600" dirty="0">
              <a:solidFill>
                <a:schemeClr val="tx1"/>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sp>
        <p:nvSpPr>
          <p:cNvPr id="13" name="Marcador de SmartArt 1">
            <a:extLst>
              <a:ext uri="{FF2B5EF4-FFF2-40B4-BE49-F238E27FC236}">
                <a16:creationId xmlns:a16="http://schemas.microsoft.com/office/drawing/2014/main" id="{C784A033-BE33-482C-411E-E54FC1F2B78F}"/>
              </a:ext>
            </a:extLst>
          </p:cNvPr>
          <p:cNvSpPr txBox="1">
            <a:spLocks/>
          </p:cNvSpPr>
          <p:nvPr/>
        </p:nvSpPr>
        <p:spPr>
          <a:xfrm>
            <a:off x="5173476" y="3052024"/>
            <a:ext cx="3538023" cy="44275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Instalar certificado en el navegador</a:t>
            </a:r>
            <a:endParaRPr lang="es-ES" sz="1600" dirty="0">
              <a:solidFill>
                <a:sysClr val="windowText" lastClr="000000"/>
              </a:solidFill>
              <a:sym typeface="Wingdings" panose="05000000000000000000" pitchFamily="2" charset="2"/>
            </a:endParaRPr>
          </a:p>
        </p:txBody>
      </p:sp>
    </p:spTree>
    <p:extLst>
      <p:ext uri="{BB962C8B-B14F-4D97-AF65-F5344CB8AC3E}">
        <p14:creationId xmlns:p14="http://schemas.microsoft.com/office/powerpoint/2010/main" val="2414792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Certificado de cliente y autenticación en Apache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36</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DE5DEBAF-AFA3-92C8-72A8-903D6D42140E}"/>
              </a:ext>
            </a:extLst>
          </p:cNvPr>
          <p:cNvPicPr>
            <a:picLocks noChangeAspect="1"/>
          </p:cNvPicPr>
          <p:nvPr/>
        </p:nvPicPr>
        <p:blipFill>
          <a:blip r:embed="rId4"/>
          <a:stretch>
            <a:fillRect/>
          </a:stretch>
        </p:blipFill>
        <p:spPr>
          <a:xfrm>
            <a:off x="1171575" y="1467617"/>
            <a:ext cx="9848850" cy="3477227"/>
          </a:xfrm>
          <a:prstGeom prst="rect">
            <a:avLst/>
          </a:prstGeom>
        </p:spPr>
      </p:pic>
      <p:pic>
        <p:nvPicPr>
          <p:cNvPr id="11" name="Imagen 10">
            <a:extLst>
              <a:ext uri="{FF2B5EF4-FFF2-40B4-BE49-F238E27FC236}">
                <a16:creationId xmlns:a16="http://schemas.microsoft.com/office/drawing/2014/main" id="{E4D32A43-7757-4F46-01C9-741BF094F05D}"/>
              </a:ext>
            </a:extLst>
          </p:cNvPr>
          <p:cNvPicPr>
            <a:picLocks noChangeAspect="1"/>
          </p:cNvPicPr>
          <p:nvPr/>
        </p:nvPicPr>
        <p:blipFill>
          <a:blip r:embed="rId5"/>
          <a:stretch>
            <a:fillRect/>
          </a:stretch>
        </p:blipFill>
        <p:spPr>
          <a:xfrm>
            <a:off x="1737270" y="4990548"/>
            <a:ext cx="3031579" cy="1867452"/>
          </a:xfrm>
          <a:prstGeom prst="rect">
            <a:avLst/>
          </a:prstGeom>
        </p:spPr>
      </p:pic>
    </p:spTree>
    <p:extLst>
      <p:ext uri="{BB962C8B-B14F-4D97-AF65-F5344CB8AC3E}">
        <p14:creationId xmlns:p14="http://schemas.microsoft.com/office/powerpoint/2010/main" val="216471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37</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b="1"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3714858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Crear un nuevo certificado a nombre de Pilar </a:t>
            </a:r>
            <a:r>
              <a:rPr lang="es-ES" sz="1600" dirty="0" err="1"/>
              <a:t>Perez</a:t>
            </a:r>
            <a:r>
              <a:rPr lang="es-ES" sz="1600" dirty="0"/>
              <a:t> (CN), del departamento de Personal (OU), e instalarlo en el navegador. En el servidor web, crear dos directorios, Ventas y Personal, con una página de inicio en cada uno. Configurar el servidor Apache para que sólo permita el acceso a estos directorios a los miembros de los respectivos departamentos (campo OU), tras la autentificación mediante certificado al entrar en el sitio web. </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Acceso controlado a directorios mediante certificados de cliente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38</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B8C058C3-1DAA-3A1A-0446-B1070C150644}"/>
              </a:ext>
            </a:extLst>
          </p:cNvPr>
          <p:cNvSpPr txBox="1">
            <a:spLocks/>
          </p:cNvSpPr>
          <p:nvPr/>
        </p:nvSpPr>
        <p:spPr>
          <a:xfrm>
            <a:off x="838200" y="2823180"/>
            <a:ext cx="4175234"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Crear certificado para Pilar </a:t>
            </a:r>
            <a:r>
              <a:rPr lang="es-ES" sz="1600" dirty="0" err="1">
                <a:solidFill>
                  <a:sysClr val="windowText" lastClr="000000"/>
                </a:solidFill>
                <a:sym typeface="Wingdings" panose="05000000000000000000" pitchFamily="2" charset="2"/>
              </a:rPr>
              <a:t>Perez</a:t>
            </a:r>
            <a:r>
              <a:rPr lang="es-ES" sz="1600" dirty="0">
                <a:solidFill>
                  <a:sysClr val="windowText" lastClr="000000"/>
                </a:solidFill>
                <a:sym typeface="Wingdings" panose="05000000000000000000" pitchFamily="2" charset="2"/>
              </a:rPr>
              <a:t> (Personal)</a:t>
            </a:r>
          </a:p>
        </p:txBody>
      </p:sp>
      <p:sp>
        <p:nvSpPr>
          <p:cNvPr id="7" name="Marcador de SmartArt 1">
            <a:extLst>
              <a:ext uri="{FF2B5EF4-FFF2-40B4-BE49-F238E27FC236}">
                <a16:creationId xmlns:a16="http://schemas.microsoft.com/office/drawing/2014/main" id="{718DC784-A577-15AE-14AF-1A499E38FB52}"/>
              </a:ext>
            </a:extLst>
          </p:cNvPr>
          <p:cNvSpPr txBox="1">
            <a:spLocks/>
          </p:cNvSpPr>
          <p:nvPr/>
        </p:nvSpPr>
        <p:spPr>
          <a:xfrm>
            <a:off x="800653" y="3444065"/>
            <a:ext cx="5108264" cy="2412999"/>
          </a:xfrm>
          <a:prstGeom prst="rect">
            <a:avLst/>
          </a:prstGeom>
          <a:ln>
            <a:solidFill>
              <a:schemeClr val="accent2"/>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openssl</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genrsa</a:t>
            </a:r>
            <a:r>
              <a:rPr lang="en-US" sz="1600" dirty="0">
                <a:solidFill>
                  <a:srgbClr val="7030A0"/>
                </a:solidFill>
                <a:sym typeface="Wingdings" panose="05000000000000000000" pitchFamily="2" charset="2"/>
              </a:rPr>
              <a:t> -out private/</a:t>
            </a:r>
            <a:r>
              <a:rPr lang="en-US" sz="1600" dirty="0" err="1">
                <a:solidFill>
                  <a:srgbClr val="7030A0"/>
                </a:solidFill>
                <a:sym typeface="Wingdings" panose="05000000000000000000" pitchFamily="2" charset="2"/>
              </a:rPr>
              <a:t>pilarperez.key</a:t>
            </a:r>
            <a:r>
              <a:rPr lang="en-US" sz="1600" dirty="0">
                <a:solidFill>
                  <a:srgbClr val="7030A0"/>
                </a:solidFill>
                <a:sym typeface="Wingdings" panose="05000000000000000000" pitchFamily="2" charset="2"/>
              </a:rPr>
              <a:t> 2048</a:t>
            </a:r>
            <a:endParaRPr lang="es-ES" sz="1600" b="1" dirty="0">
              <a:solidFill>
                <a:schemeClr val="tx1"/>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pilarperez.key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.crt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pkcs12 -</a:t>
            </a:r>
            <a:r>
              <a:rPr lang="es-ES" sz="1600" dirty="0" err="1">
                <a:solidFill>
                  <a:srgbClr val="7030A0"/>
                </a:solidFill>
                <a:sym typeface="Wingdings" panose="05000000000000000000" pitchFamily="2" charset="2"/>
              </a:rPr>
              <a:t>export</a:t>
            </a:r>
            <a:r>
              <a:rPr lang="es-ES" sz="1600" dirty="0">
                <a:solidFill>
                  <a:srgbClr val="7030A0"/>
                </a:solidFill>
                <a:sym typeface="Wingdings" panose="05000000000000000000" pitchFamily="2" charset="2"/>
              </a:rPr>
              <a:t>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.crt -</a:t>
            </a:r>
            <a:r>
              <a:rPr lang="es-ES" sz="1600" dirty="0" err="1">
                <a:solidFill>
                  <a:srgbClr val="7030A0"/>
                </a:solidFill>
                <a:sym typeface="Wingdings" panose="05000000000000000000" pitchFamily="2" charset="2"/>
              </a:rPr>
              <a:t>inkey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pilarperez</a:t>
            </a:r>
            <a:r>
              <a:rPr lang="es-ES" sz="1600" dirty="0">
                <a:solidFill>
                  <a:srgbClr val="7030A0"/>
                </a:solidFill>
                <a:sym typeface="Wingdings" panose="05000000000000000000" pitchFamily="2" charset="2"/>
              </a:rPr>
              <a:t>.p12 -</a:t>
            </a:r>
            <a:r>
              <a:rPr lang="es-ES" sz="1600" dirty="0" err="1">
                <a:solidFill>
                  <a:srgbClr val="7030A0"/>
                </a:solidFill>
                <a:sym typeface="Wingdings" panose="05000000000000000000" pitchFamily="2" charset="2"/>
              </a:rPr>
              <a:t>name</a:t>
            </a:r>
            <a:r>
              <a:rPr lang="es-ES" sz="1600" dirty="0">
                <a:solidFill>
                  <a:srgbClr val="7030A0"/>
                </a:solidFill>
                <a:sym typeface="Wingdings" panose="05000000000000000000" pitchFamily="2" charset="2"/>
              </a:rPr>
              <a:t> “</a:t>
            </a:r>
            <a:r>
              <a:rPr lang="en-US" sz="1600" dirty="0">
                <a:solidFill>
                  <a:srgbClr val="7030A0"/>
                </a:solidFill>
                <a:sym typeface="Wingdings" panose="05000000000000000000" pitchFamily="2" charset="2"/>
              </a:rPr>
              <a:t>Pilar Perez” </a:t>
            </a:r>
          </a:p>
          <a:p>
            <a:pPr marL="0" indent="0">
              <a:buNone/>
            </a:pPr>
            <a:r>
              <a:rPr lang="en-US" sz="1600" dirty="0">
                <a:solidFill>
                  <a:srgbClr val="7030A0"/>
                </a:solidFill>
                <a:sym typeface="Wingdings" panose="05000000000000000000" pitchFamily="2" charset="2"/>
              </a:rPr>
              <a:t>(</a:t>
            </a:r>
            <a:r>
              <a:rPr lang="en-US" sz="1600" dirty="0" err="1">
                <a:solidFill>
                  <a:srgbClr val="7030A0"/>
                </a:solidFill>
                <a:sym typeface="Wingdings" panose="05000000000000000000" pitchFamily="2" charset="2"/>
              </a:rPr>
              <a:t>contraseña</a:t>
            </a:r>
            <a:r>
              <a:rPr lang="en-US" sz="1600" dirty="0">
                <a:solidFill>
                  <a:srgbClr val="7030A0"/>
                </a:solidFill>
                <a:sym typeface="Wingdings" panose="05000000000000000000" pitchFamily="2" charset="2"/>
              </a:rPr>
              <a:t>: pilar)</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pic>
        <p:nvPicPr>
          <p:cNvPr id="15" name="Imagen 14">
            <a:extLst>
              <a:ext uri="{FF2B5EF4-FFF2-40B4-BE49-F238E27FC236}">
                <a16:creationId xmlns:a16="http://schemas.microsoft.com/office/drawing/2014/main" id="{27FC8EF3-46A3-5DBD-3F32-38C0C49BFCC9}"/>
              </a:ext>
            </a:extLst>
          </p:cNvPr>
          <p:cNvPicPr>
            <a:picLocks noChangeAspect="1"/>
          </p:cNvPicPr>
          <p:nvPr/>
        </p:nvPicPr>
        <p:blipFill>
          <a:blip r:embed="rId4"/>
          <a:srcRect b="50000"/>
          <a:stretch/>
        </p:blipFill>
        <p:spPr>
          <a:xfrm>
            <a:off x="6148025" y="3628622"/>
            <a:ext cx="5435616" cy="1756879"/>
          </a:xfrm>
          <a:prstGeom prst="rect">
            <a:avLst/>
          </a:prstGeom>
        </p:spPr>
      </p:pic>
    </p:spTree>
    <p:extLst>
      <p:ext uri="{BB962C8B-B14F-4D97-AF65-F5344CB8AC3E}">
        <p14:creationId xmlns:p14="http://schemas.microsoft.com/office/powerpoint/2010/main" val="1874157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Crear un nuevo certificado a nombre de Pilar </a:t>
            </a:r>
            <a:r>
              <a:rPr lang="es-ES" sz="1600" dirty="0" err="1"/>
              <a:t>Perez</a:t>
            </a:r>
            <a:r>
              <a:rPr lang="es-ES" sz="1600" dirty="0"/>
              <a:t> (CN), del departamento de Personal (OU), e instalarlo en el navegador. En el servidor web, crear dos directorios, Ventas y Personal, con una página de inicio en cada uno. Configurar el servidor Apache para que sólo permita el acceso a estos directorios a los miembros de los respectivos departamentos (campo OU), tras la autentificación mediante certificado al entrar en el sitio web. </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Acceso controlado a directorios mediante certificados de cliente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39</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B8C058C3-1DAA-3A1A-0446-B1070C150644}"/>
              </a:ext>
            </a:extLst>
          </p:cNvPr>
          <p:cNvSpPr txBox="1">
            <a:spLocks/>
          </p:cNvSpPr>
          <p:nvPr/>
        </p:nvSpPr>
        <p:spPr>
          <a:xfrm>
            <a:off x="838199" y="2823180"/>
            <a:ext cx="4566219"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Crear dos directorios para cada departamento</a:t>
            </a:r>
          </a:p>
        </p:txBody>
      </p:sp>
      <p:pic>
        <p:nvPicPr>
          <p:cNvPr id="10" name="Imagen 9">
            <a:extLst>
              <a:ext uri="{FF2B5EF4-FFF2-40B4-BE49-F238E27FC236}">
                <a16:creationId xmlns:a16="http://schemas.microsoft.com/office/drawing/2014/main" id="{7854BBA1-E397-52A9-8BD3-9C04CCF94E7B}"/>
              </a:ext>
            </a:extLst>
          </p:cNvPr>
          <p:cNvPicPr>
            <a:picLocks noChangeAspect="1"/>
          </p:cNvPicPr>
          <p:nvPr/>
        </p:nvPicPr>
        <p:blipFill>
          <a:blip r:embed="rId4"/>
          <a:stretch>
            <a:fillRect/>
          </a:stretch>
        </p:blipFill>
        <p:spPr>
          <a:xfrm>
            <a:off x="838199" y="3497532"/>
            <a:ext cx="10515601" cy="1031338"/>
          </a:xfrm>
          <a:prstGeom prst="rect">
            <a:avLst/>
          </a:prstGeom>
        </p:spPr>
      </p:pic>
    </p:spTree>
    <p:extLst>
      <p:ext uri="{BB962C8B-B14F-4D97-AF65-F5344CB8AC3E}">
        <p14:creationId xmlns:p14="http://schemas.microsoft.com/office/powerpoint/2010/main" val="353316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4</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b="1"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53282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Crear un nuevo certificado a nombre de Pilar </a:t>
            </a:r>
            <a:r>
              <a:rPr lang="es-ES" sz="1600" dirty="0" err="1"/>
              <a:t>Perez</a:t>
            </a:r>
            <a:r>
              <a:rPr lang="es-ES" sz="1600" dirty="0"/>
              <a:t> (CN), del departamento de Personal (OU), e instalarlo en el navegador. En el servidor web, crear dos directorios, Ventas y Personal, con una página de inicio en cada uno. Configurar el servidor Apache para que sólo permita el acceso a estos directorios a los miembros de los respectivos departamentos (campo OU), tras la autentificación mediante certificado al entrar en el sitio web. </a:t>
            </a:r>
          </a:p>
          <a:p>
            <a:pPr marL="0" indent="0">
              <a:buNone/>
            </a:pPr>
            <a:endParaRPr lang="es-ES" sz="1600" dirty="0"/>
          </a:p>
          <a:p>
            <a:pPr marL="0" indent="0">
              <a:buNone/>
            </a:pP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Acceso controlado a directorios mediante certificados de cliente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40</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B8C058C3-1DAA-3A1A-0446-B1070C150644}"/>
              </a:ext>
            </a:extLst>
          </p:cNvPr>
          <p:cNvSpPr txBox="1">
            <a:spLocks/>
          </p:cNvSpPr>
          <p:nvPr/>
        </p:nvSpPr>
        <p:spPr>
          <a:xfrm>
            <a:off x="838199" y="2823180"/>
            <a:ext cx="2150943"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Configurar Apache</a:t>
            </a:r>
          </a:p>
        </p:txBody>
      </p:sp>
      <p:sp>
        <p:nvSpPr>
          <p:cNvPr id="16" name="CuadroTexto 15">
            <a:extLst>
              <a:ext uri="{FF2B5EF4-FFF2-40B4-BE49-F238E27FC236}">
                <a16:creationId xmlns:a16="http://schemas.microsoft.com/office/drawing/2014/main" id="{F462D09C-0381-F1CA-81BF-0747001EAD18}"/>
              </a:ext>
            </a:extLst>
          </p:cNvPr>
          <p:cNvSpPr txBox="1"/>
          <p:nvPr/>
        </p:nvSpPr>
        <p:spPr>
          <a:xfrm>
            <a:off x="838199" y="3518025"/>
            <a:ext cx="4515771" cy="1569660"/>
          </a:xfrm>
          <a:prstGeom prst="rect">
            <a:avLst/>
          </a:prstGeom>
          <a:noFill/>
        </p:spPr>
        <p:txBody>
          <a:bodyPr wrap="square">
            <a:spAutoFit/>
          </a:bodyPr>
          <a:lstStyle/>
          <a:p>
            <a:r>
              <a:rPr lang="es-ES" sz="1600" dirty="0"/>
              <a:t>El bloque </a:t>
            </a:r>
            <a:r>
              <a:rPr lang="es-ES" sz="1600" dirty="0" err="1">
                <a:solidFill>
                  <a:srgbClr val="7030A0"/>
                </a:solidFill>
              </a:rPr>
              <a:t>SSLRequire</a:t>
            </a:r>
            <a:r>
              <a:rPr lang="es-ES" sz="1600" dirty="0">
                <a:solidFill>
                  <a:srgbClr val="7030A0"/>
                </a:solidFill>
              </a:rPr>
              <a:t> %{SSL_CLIENT_S_DN_OU} </a:t>
            </a:r>
            <a:r>
              <a:rPr lang="es-ES" sz="1600" dirty="0" err="1">
                <a:solidFill>
                  <a:srgbClr val="7030A0"/>
                </a:solidFill>
              </a:rPr>
              <a:t>eq</a:t>
            </a:r>
            <a:r>
              <a:rPr lang="es-ES" sz="1600" dirty="0">
                <a:solidFill>
                  <a:srgbClr val="7030A0"/>
                </a:solidFill>
              </a:rPr>
              <a:t> "Ventas"</a:t>
            </a:r>
            <a:r>
              <a:rPr lang="es-ES" sz="1600" dirty="0"/>
              <a:t> o </a:t>
            </a:r>
            <a:r>
              <a:rPr lang="es-ES" sz="1600" dirty="0" err="1">
                <a:solidFill>
                  <a:srgbClr val="7030A0"/>
                </a:solidFill>
              </a:rPr>
              <a:t>SSLRequire</a:t>
            </a:r>
            <a:r>
              <a:rPr lang="es-ES" sz="1600" dirty="0">
                <a:solidFill>
                  <a:srgbClr val="7030A0"/>
                </a:solidFill>
              </a:rPr>
              <a:t> %{SSL_CLIENT_S_DN_OU} </a:t>
            </a:r>
            <a:r>
              <a:rPr lang="es-ES" sz="1600" dirty="0" err="1">
                <a:solidFill>
                  <a:srgbClr val="7030A0"/>
                </a:solidFill>
              </a:rPr>
              <a:t>eq</a:t>
            </a:r>
            <a:r>
              <a:rPr lang="es-ES" sz="1600" dirty="0">
                <a:solidFill>
                  <a:srgbClr val="7030A0"/>
                </a:solidFill>
              </a:rPr>
              <a:t> "Personal" </a:t>
            </a:r>
            <a:r>
              <a:rPr lang="es-ES" sz="1600" dirty="0"/>
              <a:t>se encarga de validar que el campo OU (</a:t>
            </a:r>
            <a:r>
              <a:rPr lang="es-ES" sz="1600" dirty="0" err="1"/>
              <a:t>Organizational</a:t>
            </a:r>
            <a:r>
              <a:rPr lang="es-ES" sz="1600" dirty="0"/>
              <a:t> </a:t>
            </a:r>
            <a:r>
              <a:rPr lang="es-ES" sz="1600" dirty="0" err="1"/>
              <a:t>Unit</a:t>
            </a:r>
            <a:r>
              <a:rPr lang="es-ES" sz="1600" dirty="0"/>
              <a:t>) en el certificado del cliente coincide con el departamento correcto.</a:t>
            </a:r>
          </a:p>
        </p:txBody>
      </p:sp>
      <p:pic>
        <p:nvPicPr>
          <p:cNvPr id="20" name="Imagen 19">
            <a:extLst>
              <a:ext uri="{FF2B5EF4-FFF2-40B4-BE49-F238E27FC236}">
                <a16:creationId xmlns:a16="http://schemas.microsoft.com/office/drawing/2014/main" id="{764B763B-C7B8-D3A7-749F-027B1AD483F4}"/>
              </a:ext>
            </a:extLst>
          </p:cNvPr>
          <p:cNvPicPr>
            <a:picLocks noChangeAspect="1"/>
          </p:cNvPicPr>
          <p:nvPr/>
        </p:nvPicPr>
        <p:blipFill>
          <a:blip r:embed="rId4"/>
          <a:stretch>
            <a:fillRect/>
          </a:stretch>
        </p:blipFill>
        <p:spPr>
          <a:xfrm>
            <a:off x="5677129" y="2947225"/>
            <a:ext cx="5774479" cy="2649827"/>
          </a:xfrm>
          <a:prstGeom prst="rect">
            <a:avLst/>
          </a:prstGeom>
        </p:spPr>
      </p:pic>
    </p:spTree>
    <p:extLst>
      <p:ext uri="{BB962C8B-B14F-4D97-AF65-F5344CB8AC3E}">
        <p14:creationId xmlns:p14="http://schemas.microsoft.com/office/powerpoint/2010/main" val="1248521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Crear un nuevo certificado a nombre de Pilar </a:t>
            </a:r>
            <a:r>
              <a:rPr lang="es-ES" sz="1600" dirty="0" err="1"/>
              <a:t>Perez</a:t>
            </a:r>
            <a:r>
              <a:rPr lang="es-ES" sz="1600" dirty="0"/>
              <a:t> (CN), del departamento de Personal (OU), e instalarlo en el navegador. En el servidor web, crear dos directorios, Ventas y Personal, con una página de inicio en cada uno. Configurar el servidor Apache para que sólo permita el acceso a estos directorios a los miembros de los respectivos departamentos (campo OU), tras la autentificación mediante certificado al entrar en el sitio web. </a:t>
            </a:r>
          </a:p>
          <a:p>
            <a:pPr marL="0" indent="0">
              <a:buNone/>
            </a:pPr>
            <a:endParaRPr lang="es-ES" sz="1600" dirty="0"/>
          </a:p>
          <a:p>
            <a:pPr marL="0" indent="0">
              <a:buNone/>
            </a:pP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Acceso controlado a directorios mediante certificados de cliente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41</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1" name="Imagen 10">
            <a:extLst>
              <a:ext uri="{FF2B5EF4-FFF2-40B4-BE49-F238E27FC236}">
                <a16:creationId xmlns:a16="http://schemas.microsoft.com/office/drawing/2014/main" id="{7B41311D-3A12-49BA-378E-3DD86F94356F}"/>
              </a:ext>
            </a:extLst>
          </p:cNvPr>
          <p:cNvPicPr>
            <a:picLocks noChangeAspect="1"/>
          </p:cNvPicPr>
          <p:nvPr/>
        </p:nvPicPr>
        <p:blipFill>
          <a:blip r:embed="rId4"/>
          <a:srcRect t="6740" b="20125"/>
          <a:stretch/>
        </p:blipFill>
        <p:spPr>
          <a:xfrm>
            <a:off x="975551" y="2844800"/>
            <a:ext cx="3539363" cy="3184635"/>
          </a:xfrm>
          <a:prstGeom prst="rect">
            <a:avLst/>
          </a:prstGeom>
        </p:spPr>
      </p:pic>
      <p:pic>
        <p:nvPicPr>
          <p:cNvPr id="13" name="Imagen 12">
            <a:extLst>
              <a:ext uri="{FF2B5EF4-FFF2-40B4-BE49-F238E27FC236}">
                <a16:creationId xmlns:a16="http://schemas.microsoft.com/office/drawing/2014/main" id="{028FF912-DE7C-C7A0-6C5B-5DCC6E33E74D}"/>
              </a:ext>
            </a:extLst>
          </p:cNvPr>
          <p:cNvPicPr>
            <a:picLocks noChangeAspect="1"/>
          </p:cNvPicPr>
          <p:nvPr/>
        </p:nvPicPr>
        <p:blipFill>
          <a:blip r:embed="rId5"/>
          <a:stretch>
            <a:fillRect/>
          </a:stretch>
        </p:blipFill>
        <p:spPr>
          <a:xfrm>
            <a:off x="4742267" y="2968162"/>
            <a:ext cx="7191178" cy="1659502"/>
          </a:xfrm>
          <a:prstGeom prst="rect">
            <a:avLst/>
          </a:prstGeom>
        </p:spPr>
      </p:pic>
      <p:sp>
        <p:nvSpPr>
          <p:cNvPr id="14" name="Marcador de SmartArt 1">
            <a:extLst>
              <a:ext uri="{FF2B5EF4-FFF2-40B4-BE49-F238E27FC236}">
                <a16:creationId xmlns:a16="http://schemas.microsoft.com/office/drawing/2014/main" id="{9B6FB292-D71F-1A5A-C374-31330BE5D2C6}"/>
              </a:ext>
            </a:extLst>
          </p:cNvPr>
          <p:cNvSpPr txBox="1">
            <a:spLocks/>
          </p:cNvSpPr>
          <p:nvPr/>
        </p:nvSpPr>
        <p:spPr>
          <a:xfrm>
            <a:off x="4742267" y="4953912"/>
            <a:ext cx="7120759" cy="114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Pilar no puede entrar en ventas pero sí en personal</a:t>
            </a:r>
          </a:p>
          <a:p>
            <a:pPr marL="0" indent="0">
              <a:buFont typeface="Arial" panose="020B0604020202020204" pitchFamily="34" charset="0"/>
              <a:buNone/>
            </a:pPr>
            <a:endParaRPr lang="es-ES" sz="1600" dirty="0"/>
          </a:p>
        </p:txBody>
      </p:sp>
    </p:spTree>
    <p:extLst>
      <p:ext uri="{BB962C8B-B14F-4D97-AF65-F5344CB8AC3E}">
        <p14:creationId xmlns:p14="http://schemas.microsoft.com/office/powerpoint/2010/main" val="2376517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Crear un nuevo certificado a nombre de Pilar </a:t>
            </a:r>
            <a:r>
              <a:rPr lang="es-ES" sz="1600" dirty="0" err="1"/>
              <a:t>Perez</a:t>
            </a:r>
            <a:r>
              <a:rPr lang="es-ES" sz="1600" dirty="0"/>
              <a:t> (CN), del departamento de Personal (OU), e instalarlo en el navegador. En el servidor web, crear dos directorios, Ventas y Personal, con una página de inicio en cada uno. Configurar el servidor Apache para que sólo permita el acceso a estos directorios a los miembros de los respectivos departamentos (campo OU), tras la autentificación mediante certificado al entrar en el sitio web. </a:t>
            </a:r>
          </a:p>
          <a:p>
            <a:pPr marL="0" indent="0">
              <a:buNone/>
            </a:pPr>
            <a:endParaRPr lang="es-ES" sz="1600" dirty="0"/>
          </a:p>
          <a:p>
            <a:pPr marL="0" indent="0">
              <a:buNone/>
            </a:pP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Acceso controlado a directorios mediante certificados de cliente</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42</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4" name="Marcador de SmartArt 1">
            <a:extLst>
              <a:ext uri="{FF2B5EF4-FFF2-40B4-BE49-F238E27FC236}">
                <a16:creationId xmlns:a16="http://schemas.microsoft.com/office/drawing/2014/main" id="{9B6FB292-D71F-1A5A-C374-31330BE5D2C6}"/>
              </a:ext>
            </a:extLst>
          </p:cNvPr>
          <p:cNvSpPr txBox="1">
            <a:spLocks/>
          </p:cNvSpPr>
          <p:nvPr/>
        </p:nvSpPr>
        <p:spPr>
          <a:xfrm>
            <a:off x="4513988" y="3884181"/>
            <a:ext cx="3164023" cy="114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Víctor no puede entrar en Personal pero sí en ventas</a:t>
            </a:r>
          </a:p>
          <a:p>
            <a:pPr marL="0" indent="0">
              <a:buFont typeface="Arial" panose="020B0604020202020204" pitchFamily="34" charset="0"/>
              <a:buNone/>
            </a:pPr>
            <a:endParaRPr lang="es-ES" sz="1600" dirty="0"/>
          </a:p>
        </p:txBody>
      </p:sp>
      <p:pic>
        <p:nvPicPr>
          <p:cNvPr id="7" name="Imagen 6">
            <a:extLst>
              <a:ext uri="{FF2B5EF4-FFF2-40B4-BE49-F238E27FC236}">
                <a16:creationId xmlns:a16="http://schemas.microsoft.com/office/drawing/2014/main" id="{DA97BD96-5E5A-90B6-FD43-333F1778B94A}"/>
              </a:ext>
            </a:extLst>
          </p:cNvPr>
          <p:cNvPicPr>
            <a:picLocks noChangeAspect="1"/>
          </p:cNvPicPr>
          <p:nvPr/>
        </p:nvPicPr>
        <p:blipFill>
          <a:blip r:embed="rId4"/>
          <a:stretch>
            <a:fillRect/>
          </a:stretch>
        </p:blipFill>
        <p:spPr>
          <a:xfrm>
            <a:off x="7310620" y="2777333"/>
            <a:ext cx="3236706" cy="3749040"/>
          </a:xfrm>
          <a:prstGeom prst="rect">
            <a:avLst/>
          </a:prstGeom>
        </p:spPr>
      </p:pic>
      <p:pic>
        <p:nvPicPr>
          <p:cNvPr id="10" name="Imagen 9">
            <a:extLst>
              <a:ext uri="{FF2B5EF4-FFF2-40B4-BE49-F238E27FC236}">
                <a16:creationId xmlns:a16="http://schemas.microsoft.com/office/drawing/2014/main" id="{7C8B6BC6-BCFF-FE3C-942F-5060AC9B83CA}"/>
              </a:ext>
            </a:extLst>
          </p:cNvPr>
          <p:cNvPicPr>
            <a:picLocks noChangeAspect="1"/>
          </p:cNvPicPr>
          <p:nvPr/>
        </p:nvPicPr>
        <p:blipFill>
          <a:blip r:embed="rId5"/>
          <a:stretch>
            <a:fillRect/>
          </a:stretch>
        </p:blipFill>
        <p:spPr>
          <a:xfrm>
            <a:off x="1014980" y="2856757"/>
            <a:ext cx="2787664" cy="3197005"/>
          </a:xfrm>
          <a:prstGeom prst="rect">
            <a:avLst/>
          </a:prstGeom>
        </p:spPr>
      </p:pic>
    </p:spTree>
    <p:extLst>
      <p:ext uri="{BB962C8B-B14F-4D97-AF65-F5344CB8AC3E}">
        <p14:creationId xmlns:p14="http://schemas.microsoft.com/office/powerpoint/2010/main" val="1294173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43</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b="1"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2007887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Revocar el certificado del cliente Víctor Vera, y actualizar el archivo de certificados revocados de la CA. Configurar Apache para leer el archivo de revocaciones y comprobar a continuación que el usuario revocado ya no puede acceder vía HTTPS a los contenidos del servidor web. </a:t>
            </a:r>
          </a:p>
          <a:p>
            <a:pPr marL="0" indent="0">
              <a:buNone/>
            </a:pPr>
            <a:endParaRPr lang="es-ES" sz="1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Revocación de certificados</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44</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D502CCCA-EE84-EF59-892E-9E1429946B4B}"/>
              </a:ext>
            </a:extLst>
          </p:cNvPr>
          <p:cNvSpPr txBox="1">
            <a:spLocks/>
          </p:cNvSpPr>
          <p:nvPr/>
        </p:nvSpPr>
        <p:spPr>
          <a:xfrm>
            <a:off x="838200" y="2579691"/>
            <a:ext cx="10815670" cy="3449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1) Guardar el número de serie de victorvera.crt</a:t>
            </a:r>
          </a:p>
          <a:p>
            <a:pPr marL="0" indent="0">
              <a:buNone/>
            </a:pPr>
            <a:r>
              <a:rPr lang="es-ES" sz="1600" dirty="0">
                <a:solidFill>
                  <a:srgbClr val="7030A0"/>
                </a:solidFill>
              </a:rPr>
              <a:t># </a:t>
            </a:r>
            <a:r>
              <a:rPr lang="en-US" sz="1600" dirty="0" err="1">
                <a:solidFill>
                  <a:srgbClr val="7030A0"/>
                </a:solidFill>
              </a:rPr>
              <a:t>openssl</a:t>
            </a:r>
            <a:r>
              <a:rPr lang="en-US" sz="1600" dirty="0">
                <a:solidFill>
                  <a:srgbClr val="7030A0"/>
                </a:solidFill>
              </a:rPr>
              <a:t> x509 -in certs/victorvera.crt -</a:t>
            </a:r>
            <a:r>
              <a:rPr lang="en-US" sz="1600" dirty="0" err="1">
                <a:solidFill>
                  <a:srgbClr val="7030A0"/>
                </a:solidFill>
              </a:rPr>
              <a:t>noout</a:t>
            </a:r>
            <a:r>
              <a:rPr lang="en-US" sz="1600" dirty="0">
                <a:solidFill>
                  <a:srgbClr val="7030A0"/>
                </a:solidFill>
              </a:rPr>
              <a:t> –serial </a:t>
            </a:r>
          </a:p>
          <a:p>
            <a:pPr marL="0" indent="0">
              <a:buNone/>
            </a:pPr>
            <a:r>
              <a:rPr lang="es-ES" sz="1600" dirty="0"/>
              <a:t>2) Revoca el Certificado </a:t>
            </a:r>
          </a:p>
          <a:p>
            <a:pPr marL="0" indent="0">
              <a:buNone/>
            </a:pPr>
            <a:r>
              <a:rPr lang="es-ES" sz="1600" dirty="0">
                <a:solidFill>
                  <a:srgbClr val="7030A0"/>
                </a:solidFill>
              </a:rPr>
              <a:t># </a:t>
            </a:r>
            <a:r>
              <a:rPr lang="es-ES" sz="1600" dirty="0" err="1">
                <a:solidFill>
                  <a:srgbClr val="7030A0"/>
                </a:solidFill>
              </a:rPr>
              <a:t>openssl</a:t>
            </a:r>
            <a:r>
              <a:rPr lang="es-ES" sz="1600" dirty="0">
                <a:solidFill>
                  <a:srgbClr val="7030A0"/>
                </a:solidFill>
              </a:rPr>
              <a:t> ca -</a:t>
            </a:r>
            <a:r>
              <a:rPr lang="es-ES" sz="1600" dirty="0" err="1">
                <a:solidFill>
                  <a:srgbClr val="7030A0"/>
                </a:solidFill>
              </a:rPr>
              <a:t>revoke</a:t>
            </a:r>
            <a:r>
              <a:rPr lang="es-ES" sz="1600" dirty="0">
                <a:solidFill>
                  <a:srgbClr val="7030A0"/>
                </a:solidFill>
              </a:rPr>
              <a:t> </a:t>
            </a:r>
            <a:r>
              <a:rPr lang="es-ES" sz="1600" dirty="0" err="1">
                <a:solidFill>
                  <a:srgbClr val="7030A0"/>
                </a:solidFill>
              </a:rPr>
              <a:t>certs</a:t>
            </a:r>
            <a:r>
              <a:rPr lang="es-ES" sz="1600" dirty="0">
                <a:solidFill>
                  <a:srgbClr val="7030A0"/>
                </a:solidFill>
              </a:rPr>
              <a:t>/victorvera.crt -</a:t>
            </a:r>
            <a:r>
              <a:rPr lang="es-ES" sz="1600" dirty="0" err="1">
                <a:solidFill>
                  <a:srgbClr val="7030A0"/>
                </a:solidFill>
              </a:rPr>
              <a:t>keyfile</a:t>
            </a:r>
            <a:r>
              <a:rPr lang="es-ES" sz="1600" dirty="0">
                <a:solidFill>
                  <a:srgbClr val="7030A0"/>
                </a:solidFill>
              </a:rPr>
              <a:t> </a:t>
            </a:r>
            <a:r>
              <a:rPr lang="es-ES" sz="1600" dirty="0" err="1">
                <a:solidFill>
                  <a:srgbClr val="7030A0"/>
                </a:solidFill>
              </a:rPr>
              <a:t>private</a:t>
            </a:r>
            <a:r>
              <a:rPr lang="es-ES" sz="1600" dirty="0">
                <a:solidFill>
                  <a:srgbClr val="7030A0"/>
                </a:solidFill>
              </a:rPr>
              <a:t>/</a:t>
            </a:r>
            <a:r>
              <a:rPr lang="es-ES" sz="1600" dirty="0" err="1">
                <a:solidFill>
                  <a:srgbClr val="7030A0"/>
                </a:solidFill>
              </a:rPr>
              <a:t>cakey.key</a:t>
            </a:r>
            <a:r>
              <a:rPr lang="es-ES" sz="1600" dirty="0">
                <a:solidFill>
                  <a:srgbClr val="7030A0"/>
                </a:solidFill>
              </a:rPr>
              <a:t> -</a:t>
            </a:r>
            <a:r>
              <a:rPr lang="es-ES" sz="1600" dirty="0" err="1">
                <a:solidFill>
                  <a:srgbClr val="7030A0"/>
                </a:solidFill>
              </a:rPr>
              <a:t>cert</a:t>
            </a:r>
            <a:r>
              <a:rPr lang="es-ES" sz="1600" dirty="0">
                <a:solidFill>
                  <a:srgbClr val="7030A0"/>
                </a:solidFill>
              </a:rPr>
              <a:t> </a:t>
            </a:r>
            <a:r>
              <a:rPr lang="es-ES" sz="1600" dirty="0" err="1">
                <a:solidFill>
                  <a:srgbClr val="7030A0"/>
                </a:solidFill>
              </a:rPr>
              <a:t>cacert.pem</a:t>
            </a:r>
            <a:endParaRPr lang="es-ES" sz="1600" dirty="0">
              <a:solidFill>
                <a:srgbClr val="7030A0"/>
              </a:solidFill>
            </a:endParaRPr>
          </a:p>
          <a:p>
            <a:pPr marL="0" indent="0">
              <a:buNone/>
            </a:pPr>
            <a:r>
              <a:rPr lang="es-ES" sz="1600" dirty="0"/>
              <a:t>3) Generar la lista de revocación de certificados (CRL)</a:t>
            </a:r>
          </a:p>
          <a:p>
            <a:pPr marL="0" indent="0">
              <a:buNone/>
            </a:pPr>
            <a:r>
              <a:rPr lang="es-ES" sz="1600" dirty="0">
                <a:solidFill>
                  <a:srgbClr val="7030A0"/>
                </a:solidFill>
              </a:rPr>
              <a:t># </a:t>
            </a:r>
            <a:r>
              <a:rPr lang="es-ES" sz="1600" dirty="0" err="1">
                <a:solidFill>
                  <a:srgbClr val="7030A0"/>
                </a:solidFill>
              </a:rPr>
              <a:t>openssl</a:t>
            </a:r>
            <a:r>
              <a:rPr lang="es-ES" sz="1600" dirty="0">
                <a:solidFill>
                  <a:srgbClr val="7030A0"/>
                </a:solidFill>
              </a:rPr>
              <a:t> ca -</a:t>
            </a:r>
            <a:r>
              <a:rPr lang="es-ES" sz="1600" dirty="0" err="1">
                <a:solidFill>
                  <a:srgbClr val="7030A0"/>
                </a:solidFill>
              </a:rPr>
              <a:t>gencrl</a:t>
            </a:r>
            <a:r>
              <a:rPr lang="es-ES" sz="1600" dirty="0">
                <a:solidFill>
                  <a:srgbClr val="7030A0"/>
                </a:solidFill>
              </a:rPr>
              <a:t> -</a:t>
            </a:r>
            <a:r>
              <a:rPr lang="es-ES" sz="1600" dirty="0" err="1">
                <a:solidFill>
                  <a:srgbClr val="7030A0"/>
                </a:solidFill>
              </a:rPr>
              <a:t>keyfile</a:t>
            </a:r>
            <a:r>
              <a:rPr lang="es-ES" sz="1600" dirty="0">
                <a:solidFill>
                  <a:srgbClr val="7030A0"/>
                </a:solidFill>
              </a:rPr>
              <a:t> </a:t>
            </a:r>
            <a:r>
              <a:rPr lang="es-ES" sz="1600" dirty="0" err="1">
                <a:solidFill>
                  <a:srgbClr val="7030A0"/>
                </a:solidFill>
              </a:rPr>
              <a:t>private</a:t>
            </a:r>
            <a:r>
              <a:rPr lang="es-ES" sz="1600" dirty="0">
                <a:solidFill>
                  <a:srgbClr val="7030A0"/>
                </a:solidFill>
              </a:rPr>
              <a:t>/</a:t>
            </a:r>
            <a:r>
              <a:rPr lang="es-ES" sz="1600" dirty="0" err="1">
                <a:solidFill>
                  <a:srgbClr val="7030A0"/>
                </a:solidFill>
              </a:rPr>
              <a:t>cakey.key</a:t>
            </a:r>
            <a:r>
              <a:rPr lang="es-ES" sz="1600" dirty="0">
                <a:solidFill>
                  <a:srgbClr val="7030A0"/>
                </a:solidFill>
              </a:rPr>
              <a:t> -</a:t>
            </a:r>
            <a:r>
              <a:rPr lang="es-ES" sz="1600" dirty="0" err="1">
                <a:solidFill>
                  <a:srgbClr val="7030A0"/>
                </a:solidFill>
              </a:rPr>
              <a:t>cert</a:t>
            </a:r>
            <a:r>
              <a:rPr lang="es-ES" sz="1600" dirty="0">
                <a:solidFill>
                  <a:srgbClr val="7030A0"/>
                </a:solidFill>
              </a:rPr>
              <a:t> </a:t>
            </a:r>
            <a:r>
              <a:rPr lang="es-ES" sz="1600" dirty="0" err="1">
                <a:solidFill>
                  <a:srgbClr val="7030A0"/>
                </a:solidFill>
              </a:rPr>
              <a:t>cacert.pem</a:t>
            </a:r>
            <a:r>
              <a:rPr lang="es-ES" sz="1600" dirty="0">
                <a:solidFill>
                  <a:srgbClr val="7030A0"/>
                </a:solidFill>
              </a:rPr>
              <a:t> -</a:t>
            </a:r>
            <a:r>
              <a:rPr lang="es-ES" sz="1600" dirty="0" err="1">
                <a:solidFill>
                  <a:srgbClr val="7030A0"/>
                </a:solidFill>
              </a:rPr>
              <a:t>out</a:t>
            </a:r>
            <a:r>
              <a:rPr lang="es-ES" sz="1600" dirty="0">
                <a:solidFill>
                  <a:srgbClr val="7030A0"/>
                </a:solidFill>
              </a:rPr>
              <a:t> </a:t>
            </a:r>
            <a:r>
              <a:rPr lang="es-ES" sz="1600" dirty="0" err="1">
                <a:solidFill>
                  <a:srgbClr val="7030A0"/>
                </a:solidFill>
              </a:rPr>
              <a:t>crl</a:t>
            </a:r>
            <a:r>
              <a:rPr lang="es-ES" sz="1600" dirty="0">
                <a:solidFill>
                  <a:srgbClr val="7030A0"/>
                </a:solidFill>
              </a:rPr>
              <a:t>/</a:t>
            </a:r>
            <a:r>
              <a:rPr lang="es-ES" sz="1600" dirty="0" err="1">
                <a:solidFill>
                  <a:srgbClr val="7030A0"/>
                </a:solidFill>
              </a:rPr>
              <a:t>crl.pem</a:t>
            </a:r>
            <a:endParaRPr lang="es-ES" sz="1600" dirty="0">
              <a:solidFill>
                <a:srgbClr val="7030A0"/>
              </a:solidFill>
            </a:endParaRPr>
          </a:p>
          <a:p>
            <a:pPr marL="0" indent="0">
              <a:buNone/>
            </a:pPr>
            <a:endParaRPr lang="es-ES" sz="1600" dirty="0">
              <a:solidFill>
                <a:srgbClr val="7030A0"/>
              </a:solidFill>
            </a:endParaRPr>
          </a:p>
          <a:p>
            <a:pPr marL="0" indent="0">
              <a:buFont typeface="Arial" panose="020B0604020202020204" pitchFamily="34" charset="0"/>
              <a:buNone/>
            </a:pPr>
            <a:r>
              <a:rPr lang="es-ES" sz="1600" dirty="0"/>
              <a:t>Actualizar /</a:t>
            </a:r>
            <a:r>
              <a:rPr lang="es-ES" sz="1600" dirty="0" err="1"/>
              <a:t>etc</a:t>
            </a:r>
            <a:r>
              <a:rPr lang="es-ES" sz="1600" dirty="0"/>
              <a:t>/apache2/sites-</a:t>
            </a:r>
            <a:r>
              <a:rPr lang="es-ES" sz="1600" dirty="0" err="1"/>
              <a:t>available</a:t>
            </a:r>
            <a:r>
              <a:rPr lang="es-ES" sz="1600" dirty="0"/>
              <a:t>/</a:t>
            </a:r>
            <a:r>
              <a:rPr lang="es-ES" sz="1600" dirty="0" err="1"/>
              <a:t>seguro.conf</a:t>
            </a:r>
            <a:r>
              <a:rPr lang="es-ES" sz="1600" dirty="0"/>
              <a:t> de apache:</a:t>
            </a:r>
          </a:p>
        </p:txBody>
      </p:sp>
      <p:pic>
        <p:nvPicPr>
          <p:cNvPr id="13" name="Imagen 12">
            <a:extLst>
              <a:ext uri="{FF2B5EF4-FFF2-40B4-BE49-F238E27FC236}">
                <a16:creationId xmlns:a16="http://schemas.microsoft.com/office/drawing/2014/main" id="{F404B1CB-7B61-11BF-C540-1F11D2BF3D21}"/>
              </a:ext>
            </a:extLst>
          </p:cNvPr>
          <p:cNvPicPr>
            <a:picLocks noChangeAspect="1"/>
          </p:cNvPicPr>
          <p:nvPr/>
        </p:nvPicPr>
        <p:blipFill>
          <a:blip r:embed="rId4"/>
          <a:stretch>
            <a:fillRect/>
          </a:stretch>
        </p:blipFill>
        <p:spPr>
          <a:xfrm>
            <a:off x="947443" y="5362481"/>
            <a:ext cx="4220164" cy="666843"/>
          </a:xfrm>
          <a:prstGeom prst="rect">
            <a:avLst/>
          </a:prstGeom>
        </p:spPr>
      </p:pic>
    </p:spTree>
    <p:extLst>
      <p:ext uri="{BB962C8B-B14F-4D97-AF65-F5344CB8AC3E}">
        <p14:creationId xmlns:p14="http://schemas.microsoft.com/office/powerpoint/2010/main" val="30037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1702645"/>
            <a:ext cx="10815670" cy="1142155"/>
          </a:xfrm>
        </p:spPr>
        <p:txBody>
          <a:bodyPr>
            <a:normAutofit/>
          </a:bodyPr>
          <a:lstStyle/>
          <a:p>
            <a:pPr marL="0" indent="0">
              <a:buNone/>
            </a:pPr>
            <a:r>
              <a:rPr lang="es-ES" sz="1600" dirty="0"/>
              <a:t>Revocar el certificado del cliente Víctor Vera, y actualizar el archivo de certificados revocados de la CA. Configurar Apache para leer el archivo de revocaciones y comprobar a continuación que el usuario revocado ya no puede acceder vía HTTPS a los contenidos del servidor web. </a:t>
            </a:r>
          </a:p>
          <a:p>
            <a:pPr marL="0" indent="0">
              <a:buNone/>
            </a:pPr>
            <a:endParaRPr lang="es-ES" sz="1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Revocación de certificados</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45</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F17E3F47-8F72-5A4D-9732-6B7DCFD673C5}"/>
              </a:ext>
            </a:extLst>
          </p:cNvPr>
          <p:cNvPicPr>
            <a:picLocks noChangeAspect="1"/>
          </p:cNvPicPr>
          <p:nvPr/>
        </p:nvPicPr>
        <p:blipFill>
          <a:blip r:embed="rId4"/>
          <a:stretch>
            <a:fillRect/>
          </a:stretch>
        </p:blipFill>
        <p:spPr>
          <a:xfrm>
            <a:off x="927417" y="2616293"/>
            <a:ext cx="6906589" cy="457264"/>
          </a:xfrm>
          <a:prstGeom prst="rect">
            <a:avLst/>
          </a:prstGeom>
        </p:spPr>
      </p:pic>
      <p:pic>
        <p:nvPicPr>
          <p:cNvPr id="11" name="Imagen 10">
            <a:extLst>
              <a:ext uri="{FF2B5EF4-FFF2-40B4-BE49-F238E27FC236}">
                <a16:creationId xmlns:a16="http://schemas.microsoft.com/office/drawing/2014/main" id="{B0F5108B-0E9C-BF76-67CB-EE1C9CF7D3BB}"/>
              </a:ext>
            </a:extLst>
          </p:cNvPr>
          <p:cNvPicPr>
            <a:picLocks noChangeAspect="1"/>
          </p:cNvPicPr>
          <p:nvPr/>
        </p:nvPicPr>
        <p:blipFill>
          <a:blip r:embed="rId5"/>
          <a:stretch>
            <a:fillRect/>
          </a:stretch>
        </p:blipFill>
        <p:spPr>
          <a:xfrm>
            <a:off x="927417" y="4334270"/>
            <a:ext cx="7478169" cy="962159"/>
          </a:xfrm>
          <a:prstGeom prst="rect">
            <a:avLst/>
          </a:prstGeom>
        </p:spPr>
      </p:pic>
      <p:pic>
        <p:nvPicPr>
          <p:cNvPr id="10" name="Imagen 9">
            <a:extLst>
              <a:ext uri="{FF2B5EF4-FFF2-40B4-BE49-F238E27FC236}">
                <a16:creationId xmlns:a16="http://schemas.microsoft.com/office/drawing/2014/main" id="{3BF8214B-09FB-B102-B731-F6895C8BCE9C}"/>
              </a:ext>
            </a:extLst>
          </p:cNvPr>
          <p:cNvPicPr>
            <a:picLocks noChangeAspect="1"/>
          </p:cNvPicPr>
          <p:nvPr/>
        </p:nvPicPr>
        <p:blipFill>
          <a:blip r:embed="rId6"/>
          <a:stretch>
            <a:fillRect/>
          </a:stretch>
        </p:blipFill>
        <p:spPr>
          <a:xfrm>
            <a:off x="927417" y="3151841"/>
            <a:ext cx="7497221" cy="1086002"/>
          </a:xfrm>
          <a:prstGeom prst="rect">
            <a:avLst/>
          </a:prstGeom>
        </p:spPr>
      </p:pic>
      <p:pic>
        <p:nvPicPr>
          <p:cNvPr id="12" name="Imagen 11">
            <a:extLst>
              <a:ext uri="{FF2B5EF4-FFF2-40B4-BE49-F238E27FC236}">
                <a16:creationId xmlns:a16="http://schemas.microsoft.com/office/drawing/2014/main" id="{6F860319-F5BE-C3AD-C884-E0703F972F5C}"/>
              </a:ext>
            </a:extLst>
          </p:cNvPr>
          <p:cNvPicPr>
            <a:picLocks noChangeAspect="1"/>
          </p:cNvPicPr>
          <p:nvPr/>
        </p:nvPicPr>
        <p:blipFill>
          <a:blip r:embed="rId6"/>
          <a:srcRect l="24502" t="66379" r="72799" b="18496"/>
          <a:stretch/>
        </p:blipFill>
        <p:spPr>
          <a:xfrm>
            <a:off x="1543844" y="2834061"/>
            <a:ext cx="202406" cy="164259"/>
          </a:xfrm>
          <a:prstGeom prst="rect">
            <a:avLst/>
          </a:prstGeom>
        </p:spPr>
      </p:pic>
      <p:pic>
        <p:nvPicPr>
          <p:cNvPr id="14" name="Imagen 13">
            <a:extLst>
              <a:ext uri="{FF2B5EF4-FFF2-40B4-BE49-F238E27FC236}">
                <a16:creationId xmlns:a16="http://schemas.microsoft.com/office/drawing/2014/main" id="{326610A1-8E34-1701-6C78-79E2B0B72AE4}"/>
              </a:ext>
            </a:extLst>
          </p:cNvPr>
          <p:cNvPicPr>
            <a:picLocks noChangeAspect="1"/>
          </p:cNvPicPr>
          <p:nvPr/>
        </p:nvPicPr>
        <p:blipFill>
          <a:blip r:embed="rId7"/>
          <a:stretch>
            <a:fillRect/>
          </a:stretch>
        </p:blipFill>
        <p:spPr>
          <a:xfrm>
            <a:off x="5434317" y="5337465"/>
            <a:ext cx="5980642" cy="1028040"/>
          </a:xfrm>
          <a:prstGeom prst="rect">
            <a:avLst/>
          </a:prstGeom>
        </p:spPr>
      </p:pic>
    </p:spTree>
    <p:extLst>
      <p:ext uri="{BB962C8B-B14F-4D97-AF65-F5344CB8AC3E}">
        <p14:creationId xmlns:p14="http://schemas.microsoft.com/office/powerpoint/2010/main" val="3214451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Revocación de certificados</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46</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5" name="Imagen 14">
            <a:extLst>
              <a:ext uri="{FF2B5EF4-FFF2-40B4-BE49-F238E27FC236}">
                <a16:creationId xmlns:a16="http://schemas.microsoft.com/office/drawing/2014/main" id="{2C224D18-AF93-8EE1-1718-034A39320F63}"/>
              </a:ext>
            </a:extLst>
          </p:cNvPr>
          <p:cNvPicPr>
            <a:picLocks noChangeAspect="1"/>
          </p:cNvPicPr>
          <p:nvPr/>
        </p:nvPicPr>
        <p:blipFill>
          <a:blip r:embed="rId4"/>
          <a:stretch>
            <a:fillRect/>
          </a:stretch>
        </p:blipFill>
        <p:spPr>
          <a:xfrm>
            <a:off x="1370100" y="1248228"/>
            <a:ext cx="9309574" cy="5034883"/>
          </a:xfrm>
          <a:prstGeom prst="rect">
            <a:avLst/>
          </a:prstGeom>
        </p:spPr>
      </p:pic>
    </p:spTree>
    <p:extLst>
      <p:ext uri="{BB962C8B-B14F-4D97-AF65-F5344CB8AC3E}">
        <p14:creationId xmlns:p14="http://schemas.microsoft.com/office/powerpoint/2010/main" val="2494790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47</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278094"/>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b="1"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57145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538130" y="1475622"/>
            <a:ext cx="10815670" cy="1325563"/>
          </a:xfrm>
        </p:spPr>
        <p:txBody>
          <a:bodyPr>
            <a:normAutofit/>
          </a:bodyPr>
          <a:lstStyle/>
          <a:p>
            <a:pPr marL="0" indent="0">
              <a:buNone/>
            </a:pPr>
            <a:r>
              <a:rPr lang="es-ES" sz="1600" dirty="0"/>
              <a:t>Vamos a configurar un nuevo servidor virtual HTTPS para el dominio www.midominio.com (con su propio </a:t>
            </a:r>
            <a:r>
              <a:rPr lang="es-ES" sz="1600" dirty="0" err="1"/>
              <a:t>DocumentRoot</a:t>
            </a:r>
            <a:r>
              <a:rPr lang="es-ES" sz="1600" dirty="0"/>
              <a:t>, en /proyectos/</a:t>
            </a:r>
            <a:r>
              <a:rPr lang="es-ES" sz="1600" dirty="0" err="1"/>
              <a:t>midominio</a:t>
            </a:r>
            <a:r>
              <a:rPr lang="es-ES" sz="1600" dirty="0"/>
              <a:t>). Las peticiones podrán hacerse sin incluir el prefijo www, y también tendremos en cuanta que algunos usuarios prefieren usar el nombre de dominio www.midominio.org (nuevamente no será necesario incluir el prefijo www). Llevar a cabo la configuración del servidor, que contará con su página de inicio. Comprobar que accedemos al contenido del servidor sin errores ni alertas usando cualquiera de los nombres propuestos.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48</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7" name="Marcador de SmartArt 1">
            <a:extLst>
              <a:ext uri="{FF2B5EF4-FFF2-40B4-BE49-F238E27FC236}">
                <a16:creationId xmlns:a16="http://schemas.microsoft.com/office/drawing/2014/main" id="{BE63DFAD-CE19-8974-24B0-A7DF3F00D241}"/>
              </a:ext>
            </a:extLst>
          </p:cNvPr>
          <p:cNvSpPr txBox="1">
            <a:spLocks/>
          </p:cNvSpPr>
          <p:nvPr/>
        </p:nvSpPr>
        <p:spPr>
          <a:xfrm>
            <a:off x="538130" y="2932013"/>
            <a:ext cx="10815670" cy="496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arenR"/>
            </a:pPr>
            <a:r>
              <a:rPr lang="es-ES" sz="1600" dirty="0"/>
              <a:t>Creamos directorios y archivo de </a:t>
            </a:r>
            <a:r>
              <a:rPr lang="es-ES" sz="1600" dirty="0" err="1"/>
              <a:t>index</a:t>
            </a:r>
            <a:r>
              <a:rPr lang="es-ES" sz="1600" dirty="0"/>
              <a:t>:</a:t>
            </a:r>
          </a:p>
        </p:txBody>
      </p:sp>
      <p:pic>
        <p:nvPicPr>
          <p:cNvPr id="10" name="Imagen 9">
            <a:extLst>
              <a:ext uri="{FF2B5EF4-FFF2-40B4-BE49-F238E27FC236}">
                <a16:creationId xmlns:a16="http://schemas.microsoft.com/office/drawing/2014/main" id="{4EF07D31-5DAD-0739-3E6E-C19C1C10BBAC}"/>
              </a:ext>
            </a:extLst>
          </p:cNvPr>
          <p:cNvPicPr>
            <a:picLocks noChangeAspect="1"/>
          </p:cNvPicPr>
          <p:nvPr/>
        </p:nvPicPr>
        <p:blipFill>
          <a:blip r:embed="rId4"/>
          <a:stretch>
            <a:fillRect/>
          </a:stretch>
        </p:blipFill>
        <p:spPr>
          <a:xfrm>
            <a:off x="595212" y="3321419"/>
            <a:ext cx="8021169" cy="628738"/>
          </a:xfrm>
          <a:prstGeom prst="rect">
            <a:avLst/>
          </a:prstGeom>
        </p:spPr>
      </p:pic>
      <p:sp>
        <p:nvSpPr>
          <p:cNvPr id="12" name="Marcador de SmartArt 1">
            <a:extLst>
              <a:ext uri="{FF2B5EF4-FFF2-40B4-BE49-F238E27FC236}">
                <a16:creationId xmlns:a16="http://schemas.microsoft.com/office/drawing/2014/main" id="{3C46B35A-621E-8F2E-0944-F54953680E97}"/>
              </a:ext>
            </a:extLst>
          </p:cNvPr>
          <p:cNvSpPr txBox="1">
            <a:spLocks/>
          </p:cNvSpPr>
          <p:nvPr/>
        </p:nvSpPr>
        <p:spPr>
          <a:xfrm>
            <a:off x="538130" y="4237623"/>
            <a:ext cx="10815670" cy="496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2)   Añadimos los </a:t>
            </a:r>
            <a:r>
              <a:rPr lang="es-ES" sz="1600" dirty="0" err="1"/>
              <a:t>alt_names</a:t>
            </a:r>
            <a:r>
              <a:rPr lang="es-ES" sz="1600" dirty="0"/>
              <a:t> de </a:t>
            </a:r>
            <a:r>
              <a:rPr lang="es-ES" sz="1600" dirty="0" err="1"/>
              <a:t>midominio</a:t>
            </a:r>
            <a:r>
              <a:rPr lang="es-ES" sz="1600" dirty="0"/>
              <a:t> a /</a:t>
            </a:r>
            <a:r>
              <a:rPr lang="es-ES" sz="1600" dirty="0" err="1"/>
              <a:t>etc</a:t>
            </a:r>
            <a:r>
              <a:rPr lang="es-ES" sz="1600" dirty="0"/>
              <a:t>/</a:t>
            </a:r>
            <a:r>
              <a:rPr lang="es-ES" sz="1600" dirty="0" err="1"/>
              <a:t>ssl</a:t>
            </a:r>
            <a:r>
              <a:rPr lang="es-ES" sz="1600" dirty="0"/>
              <a:t>/</a:t>
            </a:r>
            <a:r>
              <a:rPr lang="es-ES" sz="1600" dirty="0" err="1"/>
              <a:t>openssl.cnf</a:t>
            </a:r>
            <a:endParaRPr lang="es-ES" sz="1600" dirty="0"/>
          </a:p>
        </p:txBody>
      </p:sp>
      <p:pic>
        <p:nvPicPr>
          <p:cNvPr id="15" name="Imagen 14">
            <a:extLst>
              <a:ext uri="{FF2B5EF4-FFF2-40B4-BE49-F238E27FC236}">
                <a16:creationId xmlns:a16="http://schemas.microsoft.com/office/drawing/2014/main" id="{E4CC1944-4671-2268-EB72-DD49108B43DA}"/>
              </a:ext>
            </a:extLst>
          </p:cNvPr>
          <p:cNvPicPr>
            <a:picLocks noChangeAspect="1"/>
          </p:cNvPicPr>
          <p:nvPr/>
        </p:nvPicPr>
        <p:blipFill>
          <a:blip r:embed="rId5"/>
          <a:stretch>
            <a:fillRect/>
          </a:stretch>
        </p:blipFill>
        <p:spPr>
          <a:xfrm>
            <a:off x="595212" y="4646774"/>
            <a:ext cx="2305372" cy="1600423"/>
          </a:xfrm>
          <a:prstGeom prst="rect">
            <a:avLst/>
          </a:prstGeom>
        </p:spPr>
      </p:pic>
    </p:spTree>
    <p:extLst>
      <p:ext uri="{BB962C8B-B14F-4D97-AF65-F5344CB8AC3E}">
        <p14:creationId xmlns:p14="http://schemas.microsoft.com/office/powerpoint/2010/main" val="3965389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538130" y="1475622"/>
            <a:ext cx="10815670" cy="1325563"/>
          </a:xfrm>
        </p:spPr>
        <p:txBody>
          <a:bodyPr>
            <a:normAutofit/>
          </a:bodyPr>
          <a:lstStyle/>
          <a:p>
            <a:pPr marL="0" indent="0">
              <a:buNone/>
            </a:pPr>
            <a:r>
              <a:rPr lang="es-ES" sz="1600" dirty="0"/>
              <a:t>Vamos a configurar un nuevo servidor virtual HTTPS para el dominio www.midominio.com (con su propio </a:t>
            </a:r>
            <a:r>
              <a:rPr lang="es-ES" sz="1600" dirty="0" err="1"/>
              <a:t>DocumentRoot</a:t>
            </a:r>
            <a:r>
              <a:rPr lang="es-ES" sz="1600" dirty="0"/>
              <a:t>, en /proyectos/</a:t>
            </a:r>
            <a:r>
              <a:rPr lang="es-ES" sz="1600" dirty="0" err="1"/>
              <a:t>midominio</a:t>
            </a:r>
            <a:r>
              <a:rPr lang="es-ES" sz="1600" dirty="0"/>
              <a:t>). Las peticiones podrán hacerse sin incluir el prefijo www, y también tendremos en cuanta que algunos usuarios prefieren usar el nombre de dominio www.midominio.org (nuevamente no será necesario incluir el prefijo www). Llevar a cabo la configuración del servidor, que contará con su página de inicio. Comprobar que accedemos al contenido del servidor sin errores ni alertas usando cualquiera de los nombres propuestos.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49</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7" name="Marcador de SmartArt 1">
            <a:extLst>
              <a:ext uri="{FF2B5EF4-FFF2-40B4-BE49-F238E27FC236}">
                <a16:creationId xmlns:a16="http://schemas.microsoft.com/office/drawing/2014/main" id="{BE63DFAD-CE19-8974-24B0-A7DF3F00D241}"/>
              </a:ext>
            </a:extLst>
          </p:cNvPr>
          <p:cNvSpPr txBox="1">
            <a:spLocks/>
          </p:cNvSpPr>
          <p:nvPr/>
        </p:nvSpPr>
        <p:spPr>
          <a:xfrm>
            <a:off x="538130" y="2932013"/>
            <a:ext cx="10815670" cy="496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3)  Crear archivos para OpenSSL:</a:t>
            </a:r>
          </a:p>
        </p:txBody>
      </p:sp>
      <p:sp>
        <p:nvSpPr>
          <p:cNvPr id="5" name="Marcador de SmartArt 1">
            <a:extLst>
              <a:ext uri="{FF2B5EF4-FFF2-40B4-BE49-F238E27FC236}">
                <a16:creationId xmlns:a16="http://schemas.microsoft.com/office/drawing/2014/main" id="{CF57B58F-C2EE-93F9-1201-40A00BBC2A88}"/>
              </a:ext>
            </a:extLst>
          </p:cNvPr>
          <p:cNvSpPr txBox="1">
            <a:spLocks/>
          </p:cNvSpPr>
          <p:nvPr/>
        </p:nvSpPr>
        <p:spPr>
          <a:xfrm>
            <a:off x="655846" y="3342289"/>
            <a:ext cx="11174598" cy="2850406"/>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s-ES" sz="1600" dirty="0">
                <a:solidFill>
                  <a:schemeClr val="tx1"/>
                </a:solidFill>
                <a:sym typeface="Wingdings" panose="05000000000000000000" pitchFamily="2" charset="2"/>
              </a:rPr>
              <a:t>Generar la clave privada</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genpkey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algorithm</a:t>
            </a:r>
            <a:r>
              <a:rPr lang="es-ES" sz="1600" dirty="0">
                <a:solidFill>
                  <a:srgbClr val="7030A0"/>
                </a:solidFill>
                <a:sym typeface="Wingdings" panose="05000000000000000000" pitchFamily="2" charset="2"/>
              </a:rPr>
              <a:t> RSA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etc</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pki</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tls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midominio.key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pkeyopt</a:t>
            </a:r>
            <a:r>
              <a:rPr lang="es-ES" sz="1600" dirty="0">
                <a:solidFill>
                  <a:srgbClr val="7030A0"/>
                </a:solidFill>
                <a:sym typeface="Wingdings" panose="05000000000000000000" pitchFamily="2" charset="2"/>
              </a:rPr>
              <a:t> rsa_keygen_bits:2048</a:t>
            </a:r>
          </a:p>
          <a:p>
            <a:pPr>
              <a:buFont typeface="Courier New" panose="02070309020205020404" pitchFamily="49" charset="0"/>
              <a:buChar char="o"/>
            </a:pPr>
            <a:r>
              <a:rPr lang="es-ES" sz="1600" dirty="0">
                <a:solidFill>
                  <a:schemeClr val="tx1"/>
                </a:solidFill>
                <a:sym typeface="Wingdings" panose="05000000000000000000" pitchFamily="2" charset="2"/>
              </a:rPr>
              <a:t>Generar la CSR (Solicitud de firma de certificado)</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midominio.key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midominio.csr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server_SAN</a:t>
            </a:r>
            <a:endParaRPr lang="es-ES" sz="1600" b="1" dirty="0">
              <a:solidFill>
                <a:srgbClr val="7030A0"/>
              </a:solidFill>
              <a:sym typeface="Wingdings" panose="05000000000000000000" pitchFamily="2" charset="2"/>
            </a:endParaRPr>
          </a:p>
          <a:p>
            <a:pPr>
              <a:buFont typeface="Courier New" panose="02070309020205020404" pitchFamily="49" charset="0"/>
              <a:buChar char="o"/>
            </a:pPr>
            <a:r>
              <a:rPr lang="es-ES" sz="1600" dirty="0">
                <a:solidFill>
                  <a:schemeClr val="tx1"/>
                </a:solidFill>
                <a:sym typeface="Wingdings" panose="05000000000000000000" pitchFamily="2" charset="2"/>
              </a:rPr>
              <a:t>Firmar el certificado:</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midominio.csr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/midominio.crt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b="1" dirty="0" err="1">
                <a:solidFill>
                  <a:srgbClr val="7030A0"/>
                </a:solidFill>
                <a:sym typeface="Wingdings" panose="05000000000000000000" pitchFamily="2" charset="2"/>
              </a:rPr>
              <a:t>server_SAN</a:t>
            </a:r>
            <a:endParaRPr lang="es-ES" sz="1600" b="1" dirty="0">
              <a:solidFill>
                <a:srgbClr val="7030A0"/>
              </a:solidFill>
              <a:sym typeface="Wingdings" panose="05000000000000000000" pitchFamily="2" charset="2"/>
            </a:endParaRPr>
          </a:p>
          <a:p>
            <a:pPr marL="0" indent="0">
              <a:buNone/>
            </a:pPr>
            <a:endParaRPr lang="es-ES" sz="1600" b="1" dirty="0">
              <a:solidFill>
                <a:srgbClr val="7030A0"/>
              </a:solidFill>
              <a:sym typeface="Wingdings" panose="05000000000000000000" pitchFamily="2" charset="2"/>
            </a:endParaRPr>
          </a:p>
        </p:txBody>
      </p:sp>
    </p:spTree>
    <p:extLst>
      <p:ext uri="{BB962C8B-B14F-4D97-AF65-F5344CB8AC3E}">
        <p14:creationId xmlns:p14="http://schemas.microsoft.com/office/powerpoint/2010/main" val="216356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2136776"/>
            <a:ext cx="10515600" cy="709941"/>
          </a:xfrm>
        </p:spPr>
        <p:txBody>
          <a:bodyPr>
            <a:normAutofit/>
          </a:bodyPr>
          <a:lstStyle/>
          <a:p>
            <a:pPr marL="0" indent="0">
              <a:buNone/>
            </a:pPr>
            <a:r>
              <a:rPr lang="es-ES" sz="1600" dirty="0"/>
              <a:t>Comprobar que la máquina virtual Linux cuenta con fecha y hora válidas. Si no es así, actualizar la fecha/hora del sistema. Puede utilizarse el comando date –s, o NTP</a:t>
            </a:r>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Comprobación y actualización de la fecha y hora del sistema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5</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2"/>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F1F2DA23-371D-9E4E-FF42-D7C0BA33A0E5}"/>
              </a:ext>
            </a:extLst>
          </p:cNvPr>
          <p:cNvPicPr>
            <a:picLocks noChangeAspect="1"/>
          </p:cNvPicPr>
          <p:nvPr/>
        </p:nvPicPr>
        <p:blipFill>
          <a:blip r:embed="rId3"/>
          <a:stretch>
            <a:fillRect/>
          </a:stretch>
        </p:blipFill>
        <p:spPr>
          <a:xfrm>
            <a:off x="974796" y="2846717"/>
            <a:ext cx="3603772" cy="3298166"/>
          </a:xfrm>
          <a:prstGeom prst="rect">
            <a:avLst/>
          </a:prstGeom>
        </p:spPr>
      </p:pic>
      <p:cxnSp>
        <p:nvCxnSpPr>
          <p:cNvPr id="11" name="Conector recto de flecha 10">
            <a:extLst>
              <a:ext uri="{FF2B5EF4-FFF2-40B4-BE49-F238E27FC236}">
                <a16:creationId xmlns:a16="http://schemas.microsoft.com/office/drawing/2014/main" id="{99A29E8F-91A9-E973-2BA9-43D4C90FE6D2}"/>
              </a:ext>
            </a:extLst>
          </p:cNvPr>
          <p:cNvCxnSpPr/>
          <p:nvPr/>
        </p:nvCxnSpPr>
        <p:spPr>
          <a:xfrm>
            <a:off x="4744528" y="3646098"/>
            <a:ext cx="185180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Conector recto de flecha 11">
            <a:extLst>
              <a:ext uri="{FF2B5EF4-FFF2-40B4-BE49-F238E27FC236}">
                <a16:creationId xmlns:a16="http://schemas.microsoft.com/office/drawing/2014/main" id="{F6C8351A-04CC-9A2C-B26C-E0A1393BE597}"/>
              </a:ext>
            </a:extLst>
          </p:cNvPr>
          <p:cNvCxnSpPr/>
          <p:nvPr/>
        </p:nvCxnSpPr>
        <p:spPr>
          <a:xfrm>
            <a:off x="4744528" y="5886091"/>
            <a:ext cx="185180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Rectángulo 12">
            <a:extLst>
              <a:ext uri="{FF2B5EF4-FFF2-40B4-BE49-F238E27FC236}">
                <a16:creationId xmlns:a16="http://schemas.microsoft.com/office/drawing/2014/main" id="{BAB3CB31-F9DF-BEB1-BC75-DEA6CB438386}"/>
              </a:ext>
            </a:extLst>
          </p:cNvPr>
          <p:cNvSpPr/>
          <p:nvPr/>
        </p:nvSpPr>
        <p:spPr>
          <a:xfrm>
            <a:off x="6717722" y="3330515"/>
            <a:ext cx="2277374" cy="631166"/>
          </a:xfrm>
          <a:prstGeom prst="rect">
            <a:avLst/>
          </a:prstGeom>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Máquina Ubuntu</a:t>
            </a:r>
          </a:p>
        </p:txBody>
      </p:sp>
      <p:sp>
        <p:nvSpPr>
          <p:cNvPr id="14" name="Rectángulo 13">
            <a:extLst>
              <a:ext uri="{FF2B5EF4-FFF2-40B4-BE49-F238E27FC236}">
                <a16:creationId xmlns:a16="http://schemas.microsoft.com/office/drawing/2014/main" id="{859126D2-0036-6E7A-5ED9-4858B1E88EC6}"/>
              </a:ext>
            </a:extLst>
          </p:cNvPr>
          <p:cNvSpPr/>
          <p:nvPr/>
        </p:nvSpPr>
        <p:spPr>
          <a:xfrm>
            <a:off x="6717722" y="5469149"/>
            <a:ext cx="2277374" cy="732525"/>
          </a:xfrm>
          <a:prstGeom prst="rect">
            <a:avLst/>
          </a:prstGeom>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ysClr val="windowText" lastClr="000000"/>
                </a:solidFill>
              </a:rPr>
              <a:t>Máquina Anfitriona (Windows)</a:t>
            </a:r>
          </a:p>
        </p:txBody>
      </p:sp>
    </p:spTree>
    <p:extLst>
      <p:ext uri="{BB962C8B-B14F-4D97-AF65-F5344CB8AC3E}">
        <p14:creationId xmlns:p14="http://schemas.microsoft.com/office/powerpoint/2010/main" val="3736852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50</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0" name="Imagen 9">
            <a:extLst>
              <a:ext uri="{FF2B5EF4-FFF2-40B4-BE49-F238E27FC236}">
                <a16:creationId xmlns:a16="http://schemas.microsoft.com/office/drawing/2014/main" id="{F5531CAD-0BD7-CC09-C15D-0B7231D9509E}"/>
              </a:ext>
            </a:extLst>
          </p:cNvPr>
          <p:cNvPicPr>
            <a:picLocks noChangeAspect="1"/>
          </p:cNvPicPr>
          <p:nvPr/>
        </p:nvPicPr>
        <p:blipFill>
          <a:blip r:embed="rId4"/>
          <a:stretch>
            <a:fillRect/>
          </a:stretch>
        </p:blipFill>
        <p:spPr>
          <a:xfrm>
            <a:off x="2108517" y="1469346"/>
            <a:ext cx="7160851" cy="4682994"/>
          </a:xfrm>
          <a:prstGeom prst="rect">
            <a:avLst/>
          </a:prstGeom>
        </p:spPr>
      </p:pic>
    </p:spTree>
    <p:extLst>
      <p:ext uri="{BB962C8B-B14F-4D97-AF65-F5344CB8AC3E}">
        <p14:creationId xmlns:p14="http://schemas.microsoft.com/office/powerpoint/2010/main" val="1086770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51</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5" name="Imagen 4">
            <a:extLst>
              <a:ext uri="{FF2B5EF4-FFF2-40B4-BE49-F238E27FC236}">
                <a16:creationId xmlns:a16="http://schemas.microsoft.com/office/drawing/2014/main" id="{7F817BE4-1E10-389A-363A-FB16E3C80385}"/>
              </a:ext>
            </a:extLst>
          </p:cNvPr>
          <p:cNvPicPr>
            <a:picLocks noChangeAspect="1"/>
          </p:cNvPicPr>
          <p:nvPr/>
        </p:nvPicPr>
        <p:blipFill>
          <a:blip r:embed="rId4"/>
          <a:stretch>
            <a:fillRect/>
          </a:stretch>
        </p:blipFill>
        <p:spPr>
          <a:xfrm>
            <a:off x="2607269" y="1690688"/>
            <a:ext cx="6977462" cy="4605737"/>
          </a:xfrm>
          <a:prstGeom prst="rect">
            <a:avLst/>
          </a:prstGeom>
        </p:spPr>
      </p:pic>
    </p:spTree>
    <p:extLst>
      <p:ext uri="{BB962C8B-B14F-4D97-AF65-F5344CB8AC3E}">
        <p14:creationId xmlns:p14="http://schemas.microsoft.com/office/powerpoint/2010/main" val="4282637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538130" y="1475622"/>
            <a:ext cx="10815670" cy="1325563"/>
          </a:xfrm>
        </p:spPr>
        <p:txBody>
          <a:bodyPr>
            <a:normAutofit/>
          </a:bodyPr>
          <a:lstStyle/>
          <a:p>
            <a:pPr marL="0" indent="0">
              <a:buNone/>
            </a:pPr>
            <a:r>
              <a:rPr lang="es-ES" sz="1600" dirty="0"/>
              <a:t>Vamos a configurar un nuevo servidor virtual HTTPS para el dominio www.midominio.com (con su propio </a:t>
            </a:r>
            <a:r>
              <a:rPr lang="es-ES" sz="1600" dirty="0" err="1"/>
              <a:t>DocumentRoot</a:t>
            </a:r>
            <a:r>
              <a:rPr lang="es-ES" sz="1600" dirty="0"/>
              <a:t>, en /proyectos/</a:t>
            </a:r>
            <a:r>
              <a:rPr lang="es-ES" sz="1600" dirty="0" err="1"/>
              <a:t>midominio</a:t>
            </a:r>
            <a:r>
              <a:rPr lang="es-ES" sz="1600" dirty="0"/>
              <a:t>). Las peticiones podrán hacerse sin incluir el prefijo www, y también tendremos en cuanta que algunos usuarios prefieren usar el nombre de dominio www.midominio.org (nuevamente no será necesario incluir el prefijo www). Llevar a cabo la configuración del servidor, que contará con su página de inicio. Comprobar que accedemos al contenido del servidor sin errores ni alertas usando cualquiera de los nombres propuestos.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52</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7" name="Marcador de SmartArt 1">
            <a:extLst>
              <a:ext uri="{FF2B5EF4-FFF2-40B4-BE49-F238E27FC236}">
                <a16:creationId xmlns:a16="http://schemas.microsoft.com/office/drawing/2014/main" id="{BE63DFAD-CE19-8974-24B0-A7DF3F00D241}"/>
              </a:ext>
            </a:extLst>
          </p:cNvPr>
          <p:cNvSpPr txBox="1">
            <a:spLocks/>
          </p:cNvSpPr>
          <p:nvPr/>
        </p:nvSpPr>
        <p:spPr>
          <a:xfrm>
            <a:off x="538130" y="2932013"/>
            <a:ext cx="10815670" cy="496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t>4)  Añadir la configuración de Apache:</a:t>
            </a:r>
          </a:p>
        </p:txBody>
      </p:sp>
      <p:pic>
        <p:nvPicPr>
          <p:cNvPr id="10" name="Imagen 9">
            <a:extLst>
              <a:ext uri="{FF2B5EF4-FFF2-40B4-BE49-F238E27FC236}">
                <a16:creationId xmlns:a16="http://schemas.microsoft.com/office/drawing/2014/main" id="{0B3118A2-67D8-A535-17FC-4408C516B5CA}"/>
              </a:ext>
            </a:extLst>
          </p:cNvPr>
          <p:cNvPicPr>
            <a:picLocks noChangeAspect="1"/>
          </p:cNvPicPr>
          <p:nvPr/>
        </p:nvPicPr>
        <p:blipFill>
          <a:blip r:embed="rId4"/>
          <a:stretch>
            <a:fillRect/>
          </a:stretch>
        </p:blipFill>
        <p:spPr>
          <a:xfrm>
            <a:off x="797288" y="3302682"/>
            <a:ext cx="4775548" cy="3063262"/>
          </a:xfrm>
          <a:prstGeom prst="rect">
            <a:avLst/>
          </a:prstGeom>
        </p:spPr>
      </p:pic>
      <p:pic>
        <p:nvPicPr>
          <p:cNvPr id="12" name="Imagen 11">
            <a:extLst>
              <a:ext uri="{FF2B5EF4-FFF2-40B4-BE49-F238E27FC236}">
                <a16:creationId xmlns:a16="http://schemas.microsoft.com/office/drawing/2014/main" id="{BF7420CE-8460-B515-D889-533E8EBC10B6}"/>
              </a:ext>
            </a:extLst>
          </p:cNvPr>
          <p:cNvPicPr>
            <a:picLocks noChangeAspect="1"/>
          </p:cNvPicPr>
          <p:nvPr/>
        </p:nvPicPr>
        <p:blipFill>
          <a:blip r:embed="rId5"/>
          <a:stretch>
            <a:fillRect/>
          </a:stretch>
        </p:blipFill>
        <p:spPr>
          <a:xfrm>
            <a:off x="5697877" y="3302682"/>
            <a:ext cx="5353797" cy="2295845"/>
          </a:xfrm>
          <a:prstGeom prst="rect">
            <a:avLst/>
          </a:prstGeom>
        </p:spPr>
      </p:pic>
      <p:sp>
        <p:nvSpPr>
          <p:cNvPr id="13" name="Marcador de SmartArt 1">
            <a:extLst>
              <a:ext uri="{FF2B5EF4-FFF2-40B4-BE49-F238E27FC236}">
                <a16:creationId xmlns:a16="http://schemas.microsoft.com/office/drawing/2014/main" id="{1E40B467-9F9C-28A4-E1D4-F1F9463F4963}"/>
              </a:ext>
            </a:extLst>
          </p:cNvPr>
          <p:cNvSpPr txBox="1">
            <a:spLocks/>
          </p:cNvSpPr>
          <p:nvPr/>
        </p:nvSpPr>
        <p:spPr>
          <a:xfrm>
            <a:off x="5831994" y="5739697"/>
            <a:ext cx="5780964" cy="4969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rgbClr val="FF0000"/>
                </a:solidFill>
              </a:rPr>
              <a:t>Nota: ponerlo debajo de los &lt;</a:t>
            </a:r>
            <a:r>
              <a:rPr lang="es-ES" sz="1600" dirty="0" err="1">
                <a:solidFill>
                  <a:srgbClr val="FF0000"/>
                </a:solidFill>
              </a:rPr>
              <a:t>VirtualHost</a:t>
            </a:r>
            <a:r>
              <a:rPr lang="es-ES" sz="1600" dirty="0">
                <a:solidFill>
                  <a:srgbClr val="FF0000"/>
                </a:solidFill>
              </a:rPr>
              <a:t>&gt; dentro de &lt;</a:t>
            </a:r>
            <a:r>
              <a:rPr lang="es-ES" sz="1600" dirty="0" err="1">
                <a:solidFill>
                  <a:srgbClr val="FF0000"/>
                </a:solidFill>
              </a:rPr>
              <a:t>IfModule</a:t>
            </a:r>
            <a:r>
              <a:rPr lang="es-ES" sz="1600" dirty="0">
                <a:solidFill>
                  <a:srgbClr val="FF0000"/>
                </a:solidFill>
              </a:rPr>
              <a:t>&gt;</a:t>
            </a:r>
          </a:p>
        </p:txBody>
      </p:sp>
    </p:spTree>
    <p:extLst>
      <p:ext uri="{BB962C8B-B14F-4D97-AF65-F5344CB8AC3E}">
        <p14:creationId xmlns:p14="http://schemas.microsoft.com/office/powerpoint/2010/main" val="387750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538130" y="1475622"/>
            <a:ext cx="10815670" cy="1325563"/>
          </a:xfrm>
        </p:spPr>
        <p:txBody>
          <a:bodyPr>
            <a:normAutofit/>
          </a:bodyPr>
          <a:lstStyle/>
          <a:p>
            <a:pPr marL="0" indent="0">
              <a:buNone/>
            </a:pPr>
            <a:r>
              <a:rPr lang="es-ES" sz="1600" dirty="0"/>
              <a:t>Vamos a configurar un nuevo servidor virtual HTTPS para el dominio www.midominio.com (con su propio </a:t>
            </a:r>
            <a:r>
              <a:rPr lang="es-ES" sz="1600" dirty="0" err="1"/>
              <a:t>DocumentRoot</a:t>
            </a:r>
            <a:r>
              <a:rPr lang="es-ES" sz="1600" dirty="0"/>
              <a:t>, en /proyectos/</a:t>
            </a:r>
            <a:r>
              <a:rPr lang="es-ES" sz="1600" dirty="0" err="1"/>
              <a:t>midominio</a:t>
            </a:r>
            <a:r>
              <a:rPr lang="es-ES" sz="1600" dirty="0"/>
              <a:t>). Las peticiones podrán hacerse sin incluir el prefijo www, y también tendremos en cuanta que algunos usuarios prefieren usar el nombre de dominio www.midominio.org (nuevamente no será necesario incluir el prefijo www). Llevar a cabo la configuración del servidor, que contará con su página de inicio. Comprobar que accedemos al contenido del servidor sin errores ni alertas usando cualquiera de los nombres propuestos. </a:t>
            </a:r>
            <a:endParaRPr lang="es-ES" sz="36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53</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CuadroTexto 4">
            <a:extLst>
              <a:ext uri="{FF2B5EF4-FFF2-40B4-BE49-F238E27FC236}">
                <a16:creationId xmlns:a16="http://schemas.microsoft.com/office/drawing/2014/main" id="{A326FE49-9449-F343-4E01-CD06FE86C27C}"/>
              </a:ext>
            </a:extLst>
          </p:cNvPr>
          <p:cNvSpPr txBox="1"/>
          <p:nvPr/>
        </p:nvSpPr>
        <p:spPr>
          <a:xfrm>
            <a:off x="538129" y="2877379"/>
            <a:ext cx="6657253" cy="830997"/>
          </a:xfrm>
          <a:prstGeom prst="rect">
            <a:avLst/>
          </a:prstGeom>
          <a:noFill/>
        </p:spPr>
        <p:txBody>
          <a:bodyPr wrap="square">
            <a:spAutoFit/>
          </a:bodyPr>
          <a:lstStyle/>
          <a:p>
            <a:r>
              <a:rPr lang="es-ES" sz="1600" dirty="0">
                <a:sym typeface="Wingdings" panose="05000000000000000000" pitchFamily="2" charset="2"/>
              </a:rPr>
              <a:t>5) Para ello, hay que añadir en hosts.txt nuestro “www.midominio.com”</a:t>
            </a:r>
          </a:p>
          <a:p>
            <a:endParaRPr lang="es-ES" sz="1600" dirty="0"/>
          </a:p>
          <a:p>
            <a:r>
              <a:rPr lang="es-ES" sz="1600" dirty="0"/>
              <a:t>C:\Windows\System32\drivers\etc\hosts</a:t>
            </a:r>
          </a:p>
        </p:txBody>
      </p:sp>
      <p:pic>
        <p:nvPicPr>
          <p:cNvPr id="11" name="Imagen 10">
            <a:extLst>
              <a:ext uri="{FF2B5EF4-FFF2-40B4-BE49-F238E27FC236}">
                <a16:creationId xmlns:a16="http://schemas.microsoft.com/office/drawing/2014/main" id="{E34D3DE0-790F-33C6-3C29-8EBF28272282}"/>
              </a:ext>
            </a:extLst>
          </p:cNvPr>
          <p:cNvPicPr>
            <a:picLocks noChangeAspect="1"/>
          </p:cNvPicPr>
          <p:nvPr/>
        </p:nvPicPr>
        <p:blipFill>
          <a:blip r:embed="rId4"/>
          <a:stretch>
            <a:fillRect/>
          </a:stretch>
        </p:blipFill>
        <p:spPr>
          <a:xfrm>
            <a:off x="88287" y="3911682"/>
            <a:ext cx="12192000" cy="455972"/>
          </a:xfrm>
          <a:prstGeom prst="rect">
            <a:avLst/>
          </a:prstGeom>
        </p:spPr>
      </p:pic>
      <p:pic>
        <p:nvPicPr>
          <p:cNvPr id="13" name="Imagen 12">
            <a:extLst>
              <a:ext uri="{FF2B5EF4-FFF2-40B4-BE49-F238E27FC236}">
                <a16:creationId xmlns:a16="http://schemas.microsoft.com/office/drawing/2014/main" id="{BFE5AC5F-1A9B-0616-278A-EE70350D2E45}"/>
              </a:ext>
            </a:extLst>
          </p:cNvPr>
          <p:cNvPicPr>
            <a:picLocks noChangeAspect="1"/>
          </p:cNvPicPr>
          <p:nvPr/>
        </p:nvPicPr>
        <p:blipFill>
          <a:blip r:embed="rId5"/>
          <a:stretch>
            <a:fillRect/>
          </a:stretch>
        </p:blipFill>
        <p:spPr>
          <a:xfrm>
            <a:off x="538129" y="4520850"/>
            <a:ext cx="3696216" cy="1095528"/>
          </a:xfrm>
          <a:prstGeom prst="rect">
            <a:avLst/>
          </a:prstGeom>
        </p:spPr>
      </p:pic>
      <p:pic>
        <p:nvPicPr>
          <p:cNvPr id="15" name="Imagen 14">
            <a:extLst>
              <a:ext uri="{FF2B5EF4-FFF2-40B4-BE49-F238E27FC236}">
                <a16:creationId xmlns:a16="http://schemas.microsoft.com/office/drawing/2014/main" id="{8D22AE73-F3ED-F013-38F0-4AA20BBA3DB0}"/>
              </a:ext>
            </a:extLst>
          </p:cNvPr>
          <p:cNvPicPr>
            <a:picLocks noChangeAspect="1"/>
          </p:cNvPicPr>
          <p:nvPr/>
        </p:nvPicPr>
        <p:blipFill>
          <a:blip r:embed="rId6"/>
          <a:stretch>
            <a:fillRect/>
          </a:stretch>
        </p:blipFill>
        <p:spPr>
          <a:xfrm>
            <a:off x="4486050" y="4499924"/>
            <a:ext cx="3219899" cy="990738"/>
          </a:xfrm>
          <a:prstGeom prst="rect">
            <a:avLst/>
          </a:prstGeom>
        </p:spPr>
      </p:pic>
    </p:spTree>
    <p:extLst>
      <p:ext uri="{BB962C8B-B14F-4D97-AF65-F5344CB8AC3E}">
        <p14:creationId xmlns:p14="http://schemas.microsoft.com/office/powerpoint/2010/main" val="559120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54</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b="1"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44183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00E02-73C0-22CD-FA03-8AAE2ACF1FB4}"/>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EF778067-37D4-6C69-B742-8F07180AB498}"/>
              </a:ext>
            </a:extLst>
          </p:cNvPr>
          <p:cNvSpPr>
            <a:spLocks noGrp="1"/>
          </p:cNvSpPr>
          <p:nvPr>
            <p:ph type="dgm" sz="quarter" idx="15"/>
          </p:nvPr>
        </p:nvSpPr>
        <p:spPr>
          <a:xfrm>
            <a:off x="538129" y="1475623"/>
            <a:ext cx="11204027" cy="1885585"/>
          </a:xfrm>
        </p:spPr>
        <p:txBody>
          <a:bodyPr>
            <a:normAutofit/>
          </a:bodyPr>
          <a:lstStyle/>
          <a:p>
            <a:pPr marL="0" indent="0">
              <a:buNone/>
            </a:pPr>
            <a:r>
              <a:rPr lang="es-ES" sz="1600" dirty="0"/>
              <a:t>Suponga que ahora se decide usar ambos dominios (www.midominio.com y www.midominio.org) como dos proyectos independientes (con sus respectivos </a:t>
            </a:r>
            <a:r>
              <a:rPr lang="es-ES" sz="1600" dirty="0" err="1"/>
              <a:t>DocumentRoot</a:t>
            </a:r>
            <a:r>
              <a:rPr lang="es-ES" sz="1600" dirty="0"/>
              <a:t> y página de inicio). Configurar Apache para atender a ambos dominios. Nota: aunque es posible, en este apartado no usaremos nuevos certificados emitidos por nuestra CA; vamos a reutilizar el certificado creado para el apartado anterior. </a:t>
            </a:r>
            <a:endParaRPr lang="es-ES" sz="6600" dirty="0"/>
          </a:p>
        </p:txBody>
      </p:sp>
      <p:sp>
        <p:nvSpPr>
          <p:cNvPr id="3" name="Título 2">
            <a:extLst>
              <a:ext uri="{FF2B5EF4-FFF2-40B4-BE49-F238E27FC236}">
                <a16:creationId xmlns:a16="http://schemas.microsoft.com/office/drawing/2014/main" id="{AA2A6715-72BD-29D4-44D5-D5EA3563E7C1}"/>
              </a:ext>
            </a:extLst>
          </p:cNvPr>
          <p:cNvSpPr>
            <a:spLocks noGrp="1"/>
          </p:cNvSpPr>
          <p:nvPr>
            <p:ph type="title"/>
          </p:nvPr>
        </p:nvSpPr>
        <p:spPr>
          <a:xfrm>
            <a:off x="838200" y="149726"/>
            <a:ext cx="10515600" cy="1325563"/>
          </a:xfrm>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AF54FD3E-E3CC-5718-F475-C2BDDF9CF8AA}"/>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7749C297-BA30-26DC-7D71-B1E6ADA9EE14}"/>
              </a:ext>
            </a:extLst>
          </p:cNvPr>
          <p:cNvSpPr>
            <a:spLocks noGrp="1"/>
          </p:cNvSpPr>
          <p:nvPr>
            <p:ph type="sldNum" sz="quarter" idx="12"/>
          </p:nvPr>
        </p:nvSpPr>
        <p:spPr/>
        <p:txBody>
          <a:bodyPr/>
          <a:lstStyle/>
          <a:p>
            <a:pPr rtl="0"/>
            <a:fld id="{B5CEABB6-07DC-46E8-9B57-56EC44A396E5}" type="slidenum">
              <a:rPr lang="es-ES" noProof="0" smtClean="0"/>
              <a:t>55</a:t>
            </a:fld>
            <a:endParaRPr lang="es-ES" noProof="0"/>
          </a:p>
        </p:txBody>
      </p:sp>
      <p:pic>
        <p:nvPicPr>
          <p:cNvPr id="9" name="Imagen 8">
            <a:extLst>
              <a:ext uri="{FF2B5EF4-FFF2-40B4-BE49-F238E27FC236}">
                <a16:creationId xmlns:a16="http://schemas.microsoft.com/office/drawing/2014/main" id="{085C7513-4C19-033F-6C01-322FA505ED94}"/>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5" name="Imagen 4">
            <a:extLst>
              <a:ext uri="{FF2B5EF4-FFF2-40B4-BE49-F238E27FC236}">
                <a16:creationId xmlns:a16="http://schemas.microsoft.com/office/drawing/2014/main" id="{49ADD92E-4794-6860-01EA-F6D5B42FE465}"/>
              </a:ext>
            </a:extLst>
          </p:cNvPr>
          <p:cNvPicPr>
            <a:picLocks noChangeAspect="1"/>
          </p:cNvPicPr>
          <p:nvPr/>
        </p:nvPicPr>
        <p:blipFill>
          <a:blip r:embed="rId4"/>
          <a:srcRect t="51847"/>
          <a:stretch/>
        </p:blipFill>
        <p:spPr>
          <a:xfrm>
            <a:off x="5786996" y="3058049"/>
            <a:ext cx="5154273" cy="3093826"/>
          </a:xfrm>
          <a:prstGeom prst="rect">
            <a:avLst/>
          </a:prstGeom>
        </p:spPr>
      </p:pic>
      <p:pic>
        <p:nvPicPr>
          <p:cNvPr id="10" name="Imagen 9">
            <a:extLst>
              <a:ext uri="{FF2B5EF4-FFF2-40B4-BE49-F238E27FC236}">
                <a16:creationId xmlns:a16="http://schemas.microsoft.com/office/drawing/2014/main" id="{A8C4E365-01FC-CFDA-5E47-FB071BC52086}"/>
              </a:ext>
            </a:extLst>
          </p:cNvPr>
          <p:cNvPicPr>
            <a:picLocks noChangeAspect="1"/>
          </p:cNvPicPr>
          <p:nvPr/>
        </p:nvPicPr>
        <p:blipFill>
          <a:blip r:embed="rId4"/>
          <a:srcRect b="47269"/>
          <a:stretch/>
        </p:blipFill>
        <p:spPr>
          <a:xfrm>
            <a:off x="632104" y="3058049"/>
            <a:ext cx="4709253" cy="3095438"/>
          </a:xfrm>
          <a:prstGeom prst="rect">
            <a:avLst/>
          </a:prstGeom>
        </p:spPr>
      </p:pic>
      <p:sp>
        <p:nvSpPr>
          <p:cNvPr id="11" name="Marcador de SmartArt 1">
            <a:extLst>
              <a:ext uri="{FF2B5EF4-FFF2-40B4-BE49-F238E27FC236}">
                <a16:creationId xmlns:a16="http://schemas.microsoft.com/office/drawing/2014/main" id="{ABD787CA-6067-F13F-B39B-E0EAF7A29441}"/>
              </a:ext>
            </a:extLst>
          </p:cNvPr>
          <p:cNvSpPr txBox="1">
            <a:spLocks/>
          </p:cNvSpPr>
          <p:nvPr/>
        </p:nvSpPr>
        <p:spPr>
          <a:xfrm>
            <a:off x="632104" y="2672623"/>
            <a:ext cx="3869909" cy="3651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a:t>
            </a:r>
            <a:r>
              <a:rPr lang="es-ES" sz="1600" dirty="0" err="1"/>
              <a:t>etc</a:t>
            </a:r>
            <a:r>
              <a:rPr lang="es-ES" sz="1600" dirty="0"/>
              <a:t>/apache2/sites-</a:t>
            </a:r>
            <a:r>
              <a:rPr lang="es-ES" sz="1600" dirty="0" err="1"/>
              <a:t>available</a:t>
            </a:r>
            <a:r>
              <a:rPr lang="es-ES" sz="1600" dirty="0"/>
              <a:t>/</a:t>
            </a:r>
            <a:r>
              <a:rPr lang="es-ES" sz="1600" dirty="0" err="1"/>
              <a:t>seguro.conf</a:t>
            </a:r>
            <a:endParaRPr lang="es-ES" sz="6600" dirty="0"/>
          </a:p>
        </p:txBody>
      </p:sp>
    </p:spTree>
    <p:extLst>
      <p:ext uri="{BB962C8B-B14F-4D97-AF65-F5344CB8AC3E}">
        <p14:creationId xmlns:p14="http://schemas.microsoft.com/office/powerpoint/2010/main" val="4253216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1852-6F8F-7B68-7CCA-2C5A7DD855D4}"/>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2CC99A9C-6293-2E9D-AA4F-B7AC821C7DB4}"/>
              </a:ext>
            </a:extLst>
          </p:cNvPr>
          <p:cNvSpPr>
            <a:spLocks noGrp="1"/>
          </p:cNvSpPr>
          <p:nvPr>
            <p:ph type="dgm" sz="quarter" idx="15"/>
          </p:nvPr>
        </p:nvSpPr>
        <p:spPr>
          <a:xfrm>
            <a:off x="538129" y="1475623"/>
            <a:ext cx="11204027" cy="1885585"/>
          </a:xfrm>
        </p:spPr>
        <p:txBody>
          <a:bodyPr>
            <a:normAutofit/>
          </a:bodyPr>
          <a:lstStyle/>
          <a:p>
            <a:pPr marL="0" indent="0">
              <a:buNone/>
            </a:pPr>
            <a:r>
              <a:rPr lang="es-ES" sz="1600" dirty="0"/>
              <a:t>Suponga que ahora se decide usar ambos dominios (www.midominio.com y www.midominio.org) como dos proyectos independientes (con sus respectivos </a:t>
            </a:r>
            <a:r>
              <a:rPr lang="es-ES" sz="1600" dirty="0" err="1"/>
              <a:t>DocumentRoot</a:t>
            </a:r>
            <a:r>
              <a:rPr lang="es-ES" sz="1600" dirty="0"/>
              <a:t> y página de inicio). Configurar Apache para atender a ambos dominios. Nota: aunque es posible, en este apartado no usaremos nuevos certificados emitidos por nuestra CA; vamos a reutilizar el certificado creado para el apartado anterior. </a:t>
            </a:r>
            <a:endParaRPr lang="es-ES" sz="6600" dirty="0"/>
          </a:p>
        </p:txBody>
      </p:sp>
      <p:sp>
        <p:nvSpPr>
          <p:cNvPr id="3" name="Título 2">
            <a:extLst>
              <a:ext uri="{FF2B5EF4-FFF2-40B4-BE49-F238E27FC236}">
                <a16:creationId xmlns:a16="http://schemas.microsoft.com/office/drawing/2014/main" id="{D15BEDA9-8BDF-766E-8505-BEE4AF1554C2}"/>
              </a:ext>
            </a:extLst>
          </p:cNvPr>
          <p:cNvSpPr>
            <a:spLocks noGrp="1"/>
          </p:cNvSpPr>
          <p:nvPr>
            <p:ph type="title"/>
          </p:nvPr>
        </p:nvSpPr>
        <p:spPr>
          <a:xfrm>
            <a:off x="838200" y="149726"/>
            <a:ext cx="10515600" cy="1325563"/>
          </a:xfrm>
        </p:spPr>
        <p:txBody>
          <a:bodyPr>
            <a:normAutofit/>
          </a:bodyPr>
          <a:lstStyle/>
          <a:p>
            <a:r>
              <a:rPr lang="es-ES" sz="2400" dirty="0"/>
              <a:t>Configuración de un servidor virtual para el dominio www.midominio.com</a:t>
            </a:r>
          </a:p>
        </p:txBody>
      </p:sp>
      <p:sp>
        <p:nvSpPr>
          <p:cNvPr id="4" name="Marcador de fecha 3">
            <a:extLst>
              <a:ext uri="{FF2B5EF4-FFF2-40B4-BE49-F238E27FC236}">
                <a16:creationId xmlns:a16="http://schemas.microsoft.com/office/drawing/2014/main" id="{C3453D22-DA2C-7C3B-ABAE-854291137D71}"/>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F63D179E-0E44-4F9F-3CE3-C6E3868798D9}"/>
              </a:ext>
            </a:extLst>
          </p:cNvPr>
          <p:cNvSpPr>
            <a:spLocks noGrp="1"/>
          </p:cNvSpPr>
          <p:nvPr>
            <p:ph type="sldNum" sz="quarter" idx="12"/>
          </p:nvPr>
        </p:nvSpPr>
        <p:spPr/>
        <p:txBody>
          <a:bodyPr/>
          <a:lstStyle/>
          <a:p>
            <a:pPr rtl="0"/>
            <a:fld id="{B5CEABB6-07DC-46E8-9B57-56EC44A396E5}" type="slidenum">
              <a:rPr lang="es-ES" noProof="0" smtClean="0"/>
              <a:t>56</a:t>
            </a:fld>
            <a:endParaRPr lang="es-ES" noProof="0"/>
          </a:p>
        </p:txBody>
      </p:sp>
      <p:pic>
        <p:nvPicPr>
          <p:cNvPr id="9" name="Imagen 8">
            <a:extLst>
              <a:ext uri="{FF2B5EF4-FFF2-40B4-BE49-F238E27FC236}">
                <a16:creationId xmlns:a16="http://schemas.microsoft.com/office/drawing/2014/main" id="{EF25AE69-D8F2-EDFB-0B9E-962FCBA904E5}"/>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7" name="Imagen 6">
            <a:extLst>
              <a:ext uri="{FF2B5EF4-FFF2-40B4-BE49-F238E27FC236}">
                <a16:creationId xmlns:a16="http://schemas.microsoft.com/office/drawing/2014/main" id="{609D59F0-89D7-65AB-9CA0-DFA88A29CFCC}"/>
              </a:ext>
            </a:extLst>
          </p:cNvPr>
          <p:cNvPicPr>
            <a:picLocks noChangeAspect="1"/>
          </p:cNvPicPr>
          <p:nvPr/>
        </p:nvPicPr>
        <p:blipFill>
          <a:blip r:embed="rId4"/>
          <a:stretch>
            <a:fillRect/>
          </a:stretch>
        </p:blipFill>
        <p:spPr>
          <a:xfrm>
            <a:off x="538129" y="2687055"/>
            <a:ext cx="4001058" cy="809738"/>
          </a:xfrm>
          <a:prstGeom prst="rect">
            <a:avLst/>
          </a:prstGeom>
        </p:spPr>
      </p:pic>
      <p:pic>
        <p:nvPicPr>
          <p:cNvPr id="13" name="Imagen 12">
            <a:extLst>
              <a:ext uri="{FF2B5EF4-FFF2-40B4-BE49-F238E27FC236}">
                <a16:creationId xmlns:a16="http://schemas.microsoft.com/office/drawing/2014/main" id="{9F9C98AF-CA29-E4F4-21DA-A9806F0F97CB}"/>
              </a:ext>
            </a:extLst>
          </p:cNvPr>
          <p:cNvPicPr>
            <a:picLocks noChangeAspect="1"/>
          </p:cNvPicPr>
          <p:nvPr/>
        </p:nvPicPr>
        <p:blipFill>
          <a:blip r:embed="rId5"/>
          <a:stretch>
            <a:fillRect/>
          </a:stretch>
        </p:blipFill>
        <p:spPr>
          <a:xfrm>
            <a:off x="538129" y="3592867"/>
            <a:ext cx="7459116" cy="543001"/>
          </a:xfrm>
          <a:prstGeom prst="rect">
            <a:avLst/>
          </a:prstGeom>
        </p:spPr>
      </p:pic>
      <p:pic>
        <p:nvPicPr>
          <p:cNvPr id="8" name="Imagen 7">
            <a:extLst>
              <a:ext uri="{FF2B5EF4-FFF2-40B4-BE49-F238E27FC236}">
                <a16:creationId xmlns:a16="http://schemas.microsoft.com/office/drawing/2014/main" id="{5D3271E6-F857-FF32-2139-8347F8BBCCE2}"/>
              </a:ext>
            </a:extLst>
          </p:cNvPr>
          <p:cNvPicPr>
            <a:picLocks noChangeAspect="1"/>
          </p:cNvPicPr>
          <p:nvPr/>
        </p:nvPicPr>
        <p:blipFill>
          <a:blip r:embed="rId6"/>
          <a:stretch>
            <a:fillRect/>
          </a:stretch>
        </p:blipFill>
        <p:spPr>
          <a:xfrm>
            <a:off x="562828" y="4367527"/>
            <a:ext cx="3610438" cy="1990370"/>
          </a:xfrm>
          <a:prstGeom prst="rect">
            <a:avLst/>
          </a:prstGeom>
        </p:spPr>
      </p:pic>
      <p:pic>
        <p:nvPicPr>
          <p:cNvPr id="14" name="Imagen 13">
            <a:extLst>
              <a:ext uri="{FF2B5EF4-FFF2-40B4-BE49-F238E27FC236}">
                <a16:creationId xmlns:a16="http://schemas.microsoft.com/office/drawing/2014/main" id="{991D8EB2-1EE0-1F70-6F05-E414C04027AD}"/>
              </a:ext>
            </a:extLst>
          </p:cNvPr>
          <p:cNvPicPr>
            <a:picLocks noChangeAspect="1"/>
          </p:cNvPicPr>
          <p:nvPr/>
        </p:nvPicPr>
        <p:blipFill>
          <a:blip r:embed="rId7"/>
          <a:stretch>
            <a:fillRect/>
          </a:stretch>
        </p:blipFill>
        <p:spPr>
          <a:xfrm>
            <a:off x="4323752" y="4346552"/>
            <a:ext cx="3694984" cy="1962447"/>
          </a:xfrm>
          <a:prstGeom prst="rect">
            <a:avLst/>
          </a:prstGeom>
        </p:spPr>
      </p:pic>
    </p:spTree>
    <p:extLst>
      <p:ext uri="{BB962C8B-B14F-4D97-AF65-F5344CB8AC3E}">
        <p14:creationId xmlns:p14="http://schemas.microsoft.com/office/powerpoint/2010/main" val="1118350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DF6A2-D923-5E01-A545-2D08127D9C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5486841-7D53-0F5A-BD3F-5C00B42812A9}"/>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679BCD3D-B138-A686-32E4-A789F39AB29F}"/>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52DB6203-0EC3-E64A-5668-EC44A7CF2114}"/>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0DFF0D38-90AA-396D-B280-2532EA710AE7}"/>
              </a:ext>
            </a:extLst>
          </p:cNvPr>
          <p:cNvSpPr>
            <a:spLocks noGrp="1"/>
          </p:cNvSpPr>
          <p:nvPr>
            <p:ph type="sldNum" sz="quarter" idx="22"/>
          </p:nvPr>
        </p:nvSpPr>
        <p:spPr/>
        <p:txBody>
          <a:bodyPr/>
          <a:lstStyle/>
          <a:p>
            <a:pPr rtl="0"/>
            <a:fld id="{B5CEABB6-07DC-46E8-9B57-56EC44A396E5}" type="slidenum">
              <a:rPr lang="es-ES" noProof="0" smtClean="0"/>
              <a:pPr rtl="0"/>
              <a:t>57</a:t>
            </a:fld>
            <a:endParaRPr lang="es-ES" noProof="0"/>
          </a:p>
        </p:txBody>
      </p:sp>
      <p:sp>
        <p:nvSpPr>
          <p:cNvPr id="12" name="CuadroTexto 11">
            <a:extLst>
              <a:ext uri="{FF2B5EF4-FFF2-40B4-BE49-F238E27FC236}">
                <a16:creationId xmlns:a16="http://schemas.microsoft.com/office/drawing/2014/main" id="{C0F0910B-2902-4B76-3B70-A114E3D50949}"/>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b="1" dirty="0"/>
              <a:t>Certificado </a:t>
            </a:r>
            <a:r>
              <a:rPr lang="es-ES" sz="1600" b="1" dirty="0" err="1"/>
              <a:t>Wildcard</a:t>
            </a:r>
            <a:r>
              <a:rPr lang="es-ES" sz="1600" b="1"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1573403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AE404-83EB-04B6-29F5-A3ED44B9B1B7}"/>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C4905DA-2FC2-46E2-F5EB-8EA8DAC282D2}"/>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E3D61B73-DC89-D6A0-2818-C059663535C9}"/>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666E9DE3-49D7-7D3C-AFE3-5C7D1F2A7695}"/>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C51517B0-C2A6-54EC-FF61-CEDAB832E6EF}"/>
              </a:ext>
            </a:extLst>
          </p:cNvPr>
          <p:cNvSpPr>
            <a:spLocks noGrp="1"/>
          </p:cNvSpPr>
          <p:nvPr>
            <p:ph type="sldNum" sz="quarter" idx="12"/>
          </p:nvPr>
        </p:nvSpPr>
        <p:spPr/>
        <p:txBody>
          <a:bodyPr/>
          <a:lstStyle/>
          <a:p>
            <a:pPr rtl="0"/>
            <a:fld id="{B5CEABB6-07DC-46E8-9B57-56EC44A396E5}" type="slidenum">
              <a:rPr lang="es-ES" noProof="0" smtClean="0"/>
              <a:t>58</a:t>
            </a:fld>
            <a:endParaRPr lang="es-ES" noProof="0"/>
          </a:p>
        </p:txBody>
      </p:sp>
      <p:pic>
        <p:nvPicPr>
          <p:cNvPr id="9" name="Imagen 8">
            <a:extLst>
              <a:ext uri="{FF2B5EF4-FFF2-40B4-BE49-F238E27FC236}">
                <a16:creationId xmlns:a16="http://schemas.microsoft.com/office/drawing/2014/main" id="{E7ACFFE2-0DFA-97BC-A513-B1AFD8814228}"/>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58EA2BC9-D702-FA1E-C824-B16F409F93B1}"/>
              </a:ext>
            </a:extLst>
          </p:cNvPr>
          <p:cNvSpPr txBox="1">
            <a:spLocks/>
          </p:cNvSpPr>
          <p:nvPr/>
        </p:nvSpPr>
        <p:spPr>
          <a:xfrm>
            <a:off x="538128" y="2523185"/>
            <a:ext cx="2649750"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Editar /</a:t>
            </a:r>
            <a:r>
              <a:rPr lang="es-ES" sz="1600" dirty="0" err="1">
                <a:solidFill>
                  <a:sysClr val="windowText" lastClr="000000"/>
                </a:solidFill>
                <a:sym typeface="Wingdings" panose="05000000000000000000" pitchFamily="2" charset="2"/>
              </a:rPr>
              <a:t>etc</a:t>
            </a:r>
            <a:r>
              <a:rPr lang="es-ES" sz="1600" dirty="0">
                <a:solidFill>
                  <a:sysClr val="windowText" lastClr="000000"/>
                </a:solidFill>
                <a:sym typeface="Wingdings" panose="05000000000000000000" pitchFamily="2" charset="2"/>
              </a:rPr>
              <a:t>/</a:t>
            </a:r>
            <a:r>
              <a:rPr lang="es-ES" sz="1600" dirty="0" err="1">
                <a:solidFill>
                  <a:sysClr val="windowText" lastClr="000000"/>
                </a:solidFill>
                <a:sym typeface="Wingdings" panose="05000000000000000000" pitchFamily="2" charset="2"/>
              </a:rPr>
              <a:t>ssl</a:t>
            </a:r>
            <a:r>
              <a:rPr lang="es-ES" sz="1600" dirty="0">
                <a:solidFill>
                  <a:sysClr val="windowText" lastClr="000000"/>
                </a:solidFill>
                <a:sym typeface="Wingdings" panose="05000000000000000000" pitchFamily="2" charset="2"/>
              </a:rPr>
              <a:t>/</a:t>
            </a:r>
            <a:r>
              <a:rPr lang="es-ES" sz="1600" dirty="0" err="1">
                <a:solidFill>
                  <a:sysClr val="windowText" lastClr="000000"/>
                </a:solidFill>
                <a:sym typeface="Wingdings" panose="05000000000000000000" pitchFamily="2" charset="2"/>
              </a:rPr>
              <a:t>openssl.cnf</a:t>
            </a:r>
            <a:endParaRPr lang="es-ES" sz="1600" dirty="0">
              <a:solidFill>
                <a:sysClr val="windowText" lastClr="000000"/>
              </a:solidFill>
              <a:sym typeface="Wingdings" panose="05000000000000000000" pitchFamily="2" charset="2"/>
            </a:endParaRPr>
          </a:p>
        </p:txBody>
      </p:sp>
      <p:pic>
        <p:nvPicPr>
          <p:cNvPr id="12" name="Imagen 11">
            <a:extLst>
              <a:ext uri="{FF2B5EF4-FFF2-40B4-BE49-F238E27FC236}">
                <a16:creationId xmlns:a16="http://schemas.microsoft.com/office/drawing/2014/main" id="{EA4378F4-0BCE-5561-5C1F-CE6CC4B830D5}"/>
              </a:ext>
            </a:extLst>
          </p:cNvPr>
          <p:cNvPicPr>
            <a:picLocks noChangeAspect="1"/>
          </p:cNvPicPr>
          <p:nvPr/>
        </p:nvPicPr>
        <p:blipFill>
          <a:blip r:embed="rId4"/>
          <a:srcRect b="11721"/>
          <a:stretch/>
        </p:blipFill>
        <p:spPr>
          <a:xfrm>
            <a:off x="634822" y="3100251"/>
            <a:ext cx="2553056" cy="1723997"/>
          </a:xfrm>
          <a:prstGeom prst="rect">
            <a:avLst/>
          </a:prstGeom>
        </p:spPr>
      </p:pic>
      <p:sp>
        <p:nvSpPr>
          <p:cNvPr id="15" name="Marcador de SmartArt 1">
            <a:extLst>
              <a:ext uri="{FF2B5EF4-FFF2-40B4-BE49-F238E27FC236}">
                <a16:creationId xmlns:a16="http://schemas.microsoft.com/office/drawing/2014/main" id="{BCD1EAA9-1CCB-124D-4358-B8507577D6CF}"/>
              </a:ext>
            </a:extLst>
          </p:cNvPr>
          <p:cNvSpPr txBox="1">
            <a:spLocks/>
          </p:cNvSpPr>
          <p:nvPr/>
        </p:nvSpPr>
        <p:spPr>
          <a:xfrm>
            <a:off x="3790950" y="2523184"/>
            <a:ext cx="3243353"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Crear certificado para </a:t>
            </a:r>
            <a:r>
              <a:rPr lang="es-ES" sz="1600" dirty="0" err="1">
                <a:solidFill>
                  <a:sysClr val="windowText" lastClr="000000"/>
                </a:solidFill>
                <a:sym typeface="Wingdings" panose="05000000000000000000" pitchFamily="2" charset="2"/>
              </a:rPr>
              <a:t>gameover</a:t>
            </a:r>
            <a:endParaRPr lang="es-ES" sz="1600" dirty="0">
              <a:solidFill>
                <a:sysClr val="windowText" lastClr="000000"/>
              </a:solidFill>
              <a:sym typeface="Wingdings" panose="05000000000000000000" pitchFamily="2" charset="2"/>
            </a:endParaRPr>
          </a:p>
        </p:txBody>
      </p:sp>
      <p:sp>
        <p:nvSpPr>
          <p:cNvPr id="16" name="Marcador de SmartArt 1">
            <a:extLst>
              <a:ext uri="{FF2B5EF4-FFF2-40B4-BE49-F238E27FC236}">
                <a16:creationId xmlns:a16="http://schemas.microsoft.com/office/drawing/2014/main" id="{3821E549-79E5-1627-67D5-A305298E69C0}"/>
              </a:ext>
            </a:extLst>
          </p:cNvPr>
          <p:cNvSpPr txBox="1">
            <a:spLocks/>
          </p:cNvSpPr>
          <p:nvPr/>
        </p:nvSpPr>
        <p:spPr>
          <a:xfrm>
            <a:off x="3746500" y="3139266"/>
            <a:ext cx="8153400" cy="3077384"/>
          </a:xfrm>
          <a:prstGeom prst="rect">
            <a:avLst/>
          </a:prstGeom>
          <a:ln>
            <a:solidFill>
              <a:schemeClr val="bg2">
                <a:lumMod val="9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genrsa</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gameover.key</a:t>
            </a:r>
            <a:r>
              <a:rPr lang="es-ES" sz="1600" dirty="0">
                <a:solidFill>
                  <a:srgbClr val="7030A0"/>
                </a:solidFill>
                <a:sym typeface="Wingdings" panose="05000000000000000000" pitchFamily="2" charset="2"/>
              </a:rPr>
              <a:t> 2048</a:t>
            </a: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req</a:t>
            </a:r>
            <a:r>
              <a:rPr lang="es-ES" sz="1600" dirty="0">
                <a:solidFill>
                  <a:srgbClr val="7030A0"/>
                </a:solidFill>
                <a:sym typeface="Wingdings" panose="05000000000000000000" pitchFamily="2" charset="2"/>
              </a:rPr>
              <a:t> -new -</a:t>
            </a:r>
            <a:r>
              <a:rPr lang="es-ES" sz="1600" dirty="0" err="1">
                <a:solidFill>
                  <a:srgbClr val="7030A0"/>
                </a:solidFill>
                <a:sym typeface="Wingdings" panose="05000000000000000000" pitchFamily="2" charset="2"/>
              </a:rPr>
              <a:t>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gameover.key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gameover.csr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-in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gameover.csr</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out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/gameover.crt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days</a:t>
            </a:r>
            <a:r>
              <a:rPr lang="es-ES" sz="1600" dirty="0">
                <a:solidFill>
                  <a:srgbClr val="7030A0"/>
                </a:solidFill>
                <a:sym typeface="Wingdings" panose="05000000000000000000" pitchFamily="2" charset="2"/>
              </a:rPr>
              <a:t> 365 -</a:t>
            </a:r>
            <a:r>
              <a:rPr lang="es-ES" sz="1600" dirty="0" err="1">
                <a:solidFill>
                  <a:srgbClr val="7030A0"/>
                </a:solidFill>
                <a:sym typeface="Wingdings" panose="05000000000000000000" pitchFamily="2" charset="2"/>
              </a:rPr>
              <a:t>extensions</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server_SAN</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r>
              <a:rPr lang="es-ES" sz="1600" dirty="0">
                <a:solidFill>
                  <a:srgbClr val="7030A0"/>
                </a:solidFill>
                <a:sym typeface="Wingdings" panose="05000000000000000000" pitchFamily="2" charset="2"/>
              </a:rPr>
              <a:t># </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openssl</a:t>
            </a:r>
            <a:r>
              <a:rPr lang="en-US" sz="1600" dirty="0">
                <a:solidFill>
                  <a:srgbClr val="7030A0"/>
                </a:solidFill>
                <a:sym typeface="Wingdings" panose="05000000000000000000" pitchFamily="2" charset="2"/>
              </a:rPr>
              <a:t> req -in certs/</a:t>
            </a:r>
            <a:r>
              <a:rPr lang="en-US" sz="1600" dirty="0" err="1">
                <a:solidFill>
                  <a:srgbClr val="7030A0"/>
                </a:solidFill>
                <a:sym typeface="Wingdings" panose="05000000000000000000" pitchFamily="2" charset="2"/>
              </a:rPr>
              <a:t>gameover.csr</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noout</a:t>
            </a:r>
            <a:r>
              <a:rPr lang="en-US" sz="1600" dirty="0">
                <a:solidFill>
                  <a:srgbClr val="7030A0"/>
                </a:solidFill>
                <a:sym typeface="Wingdings" panose="05000000000000000000" pitchFamily="2" charset="2"/>
              </a:rPr>
              <a:t> –text (</a:t>
            </a:r>
            <a:r>
              <a:rPr lang="en-US" sz="1600" dirty="0" err="1">
                <a:solidFill>
                  <a:srgbClr val="7030A0"/>
                </a:solidFill>
                <a:sym typeface="Wingdings" panose="05000000000000000000" pitchFamily="2" charset="2"/>
              </a:rPr>
              <a:t>verificar</a:t>
            </a:r>
            <a:r>
              <a:rPr lang="en-US" sz="1600" dirty="0">
                <a:solidFill>
                  <a:srgbClr val="7030A0"/>
                </a:solidFill>
                <a:sym typeface="Wingdings" panose="05000000000000000000" pitchFamily="2" charset="2"/>
              </a:rPr>
              <a:t>)</a:t>
            </a:r>
          </a:p>
          <a:p>
            <a:pPr marL="0" indent="0">
              <a:buNone/>
            </a:pPr>
            <a:r>
              <a:rPr lang="es-ES" sz="1600" dirty="0">
                <a:solidFill>
                  <a:srgbClr val="7030A0"/>
                </a:solidFill>
                <a:sym typeface="Wingdings" panose="05000000000000000000" pitchFamily="2" charset="2"/>
              </a:rPr>
              <a:t> # </a:t>
            </a:r>
            <a:r>
              <a:rPr lang="es-ES" sz="1600" dirty="0" err="1">
                <a:solidFill>
                  <a:srgbClr val="7030A0"/>
                </a:solidFill>
                <a:sym typeface="Wingdings" panose="05000000000000000000" pitchFamily="2" charset="2"/>
              </a:rPr>
              <a:t>openssl</a:t>
            </a:r>
            <a:r>
              <a:rPr lang="es-ES" sz="1600" dirty="0">
                <a:solidFill>
                  <a:srgbClr val="7030A0"/>
                </a:solidFill>
                <a:sym typeface="Wingdings" panose="05000000000000000000" pitchFamily="2" charset="2"/>
              </a:rPr>
              <a:t> ca -</a:t>
            </a:r>
            <a:r>
              <a:rPr lang="es-ES" sz="1600" dirty="0" err="1">
                <a:solidFill>
                  <a:srgbClr val="7030A0"/>
                </a:solidFill>
                <a:sym typeface="Wingdings" panose="05000000000000000000" pitchFamily="2" charset="2"/>
              </a:rPr>
              <a:t>revoke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certs</a:t>
            </a:r>
            <a:r>
              <a:rPr lang="es-ES" sz="1600" dirty="0">
                <a:solidFill>
                  <a:srgbClr val="7030A0"/>
                </a:solidFill>
                <a:sym typeface="Wingdings" panose="05000000000000000000" pitchFamily="2" charset="2"/>
              </a:rPr>
              <a:t>/gameover.crt -</a:t>
            </a:r>
            <a:r>
              <a:rPr lang="es-ES" sz="1600" dirty="0" err="1">
                <a:solidFill>
                  <a:srgbClr val="7030A0"/>
                </a:solidFill>
                <a:sym typeface="Wingdings" panose="05000000000000000000" pitchFamily="2" charset="2"/>
              </a:rPr>
              <a:t>keyfile</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private</a:t>
            </a:r>
            <a:r>
              <a:rPr lang="es-ES" sz="1600" dirty="0">
                <a:solidFill>
                  <a:srgbClr val="7030A0"/>
                </a:solidFill>
                <a:sym typeface="Wingdings" panose="05000000000000000000" pitchFamily="2" charset="2"/>
              </a:rPr>
              <a:t>/</a:t>
            </a:r>
            <a:r>
              <a:rPr lang="es-ES" sz="1600" dirty="0" err="1">
                <a:solidFill>
                  <a:srgbClr val="7030A0"/>
                </a:solidFill>
                <a:sym typeface="Wingdings" panose="05000000000000000000" pitchFamily="2" charset="2"/>
              </a:rPr>
              <a:t>cakey.key</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cert</a:t>
            </a: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cacert.pem</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revocar</a:t>
            </a:r>
            <a:r>
              <a:rPr lang="en-US" sz="1600" dirty="0">
                <a:solidFill>
                  <a:srgbClr val="7030A0"/>
                </a:solidFill>
                <a:sym typeface="Wingdings" panose="05000000000000000000" pitchFamily="2" charset="2"/>
              </a:rPr>
              <a:t> </a:t>
            </a:r>
            <a:r>
              <a:rPr lang="en-US" sz="1600" dirty="0" err="1">
                <a:solidFill>
                  <a:srgbClr val="7030A0"/>
                </a:solidFill>
                <a:sym typeface="Wingdings" panose="05000000000000000000" pitchFamily="2" charset="2"/>
              </a:rPr>
              <a:t>certificado</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sp>
        <p:nvSpPr>
          <p:cNvPr id="13" name="CuadroTexto 12">
            <a:extLst>
              <a:ext uri="{FF2B5EF4-FFF2-40B4-BE49-F238E27FC236}">
                <a16:creationId xmlns:a16="http://schemas.microsoft.com/office/drawing/2014/main" id="{E30BB72F-A1D7-232C-B0FC-55E4FFA8E187}"/>
              </a:ext>
            </a:extLst>
          </p:cNvPr>
          <p:cNvSpPr txBox="1"/>
          <p:nvPr/>
        </p:nvSpPr>
        <p:spPr>
          <a:xfrm>
            <a:off x="538128" y="4880379"/>
            <a:ext cx="2649750" cy="246221"/>
          </a:xfrm>
          <a:prstGeom prst="rect">
            <a:avLst/>
          </a:prstGeom>
          <a:noFill/>
        </p:spPr>
        <p:txBody>
          <a:bodyPr wrap="square">
            <a:spAutoFit/>
          </a:bodyPr>
          <a:lstStyle/>
          <a:p>
            <a:r>
              <a:rPr lang="es-ES" sz="1000" dirty="0">
                <a:solidFill>
                  <a:srgbClr val="FF0000"/>
                </a:solidFill>
              </a:rPr>
              <a:t>la gracia es q no tengas un pinball en el DNS </a:t>
            </a:r>
          </a:p>
        </p:txBody>
      </p:sp>
    </p:spTree>
    <p:extLst>
      <p:ext uri="{BB962C8B-B14F-4D97-AF65-F5344CB8AC3E}">
        <p14:creationId xmlns:p14="http://schemas.microsoft.com/office/powerpoint/2010/main" val="1518343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FFA26-46E3-1642-04D1-291906067D4A}"/>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58FAE900-EBBE-4F84-FDA7-FEF425ABEEC9}"/>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320792FF-CB2D-7769-EE82-4D01AEE86B36}"/>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F507A088-C3F4-A6BE-9348-428F6A6E47B6}"/>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CD1D495E-0EC7-18C9-B420-094256899050}"/>
              </a:ext>
            </a:extLst>
          </p:cNvPr>
          <p:cNvSpPr>
            <a:spLocks noGrp="1"/>
          </p:cNvSpPr>
          <p:nvPr>
            <p:ph type="sldNum" sz="quarter" idx="12"/>
          </p:nvPr>
        </p:nvSpPr>
        <p:spPr/>
        <p:txBody>
          <a:bodyPr/>
          <a:lstStyle/>
          <a:p>
            <a:pPr rtl="0"/>
            <a:fld id="{B5CEABB6-07DC-46E8-9B57-56EC44A396E5}" type="slidenum">
              <a:rPr lang="es-ES" noProof="0" smtClean="0"/>
              <a:t>59</a:t>
            </a:fld>
            <a:endParaRPr lang="es-ES" noProof="0"/>
          </a:p>
        </p:txBody>
      </p:sp>
      <p:pic>
        <p:nvPicPr>
          <p:cNvPr id="9" name="Imagen 8">
            <a:extLst>
              <a:ext uri="{FF2B5EF4-FFF2-40B4-BE49-F238E27FC236}">
                <a16:creationId xmlns:a16="http://schemas.microsoft.com/office/drawing/2014/main" id="{AB87788D-8060-5CFF-0F9B-2E3552A018F4}"/>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D9DB743B-0FE5-F0E4-15E0-3EAF04BB11A2}"/>
              </a:ext>
            </a:extLst>
          </p:cNvPr>
          <p:cNvPicPr>
            <a:picLocks noChangeAspect="1"/>
          </p:cNvPicPr>
          <p:nvPr/>
        </p:nvPicPr>
        <p:blipFill>
          <a:blip r:embed="rId4"/>
          <a:stretch>
            <a:fillRect/>
          </a:stretch>
        </p:blipFill>
        <p:spPr>
          <a:xfrm>
            <a:off x="1104112" y="2318782"/>
            <a:ext cx="7306448" cy="2950384"/>
          </a:xfrm>
          <a:prstGeom prst="rect">
            <a:avLst/>
          </a:prstGeom>
        </p:spPr>
      </p:pic>
      <p:pic>
        <p:nvPicPr>
          <p:cNvPr id="11" name="Imagen 10">
            <a:extLst>
              <a:ext uri="{FF2B5EF4-FFF2-40B4-BE49-F238E27FC236}">
                <a16:creationId xmlns:a16="http://schemas.microsoft.com/office/drawing/2014/main" id="{B505DDF4-CB5C-43D9-E768-F804F2339467}"/>
              </a:ext>
            </a:extLst>
          </p:cNvPr>
          <p:cNvPicPr>
            <a:picLocks noChangeAspect="1"/>
          </p:cNvPicPr>
          <p:nvPr/>
        </p:nvPicPr>
        <p:blipFill>
          <a:blip r:embed="rId5"/>
          <a:stretch>
            <a:fillRect/>
          </a:stretch>
        </p:blipFill>
        <p:spPr>
          <a:xfrm>
            <a:off x="1104112" y="5323374"/>
            <a:ext cx="7811114" cy="977434"/>
          </a:xfrm>
          <a:prstGeom prst="rect">
            <a:avLst/>
          </a:prstGeom>
        </p:spPr>
      </p:pic>
    </p:spTree>
    <p:extLst>
      <p:ext uri="{BB962C8B-B14F-4D97-AF65-F5344CB8AC3E}">
        <p14:creationId xmlns:p14="http://schemas.microsoft.com/office/powerpoint/2010/main" val="221103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D8799-5B82-C4F5-601A-2525CBBB8D7E}"/>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B61FC272-E3BE-BEF6-3C67-12617134F87C}"/>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BEA8A8ED-C7B6-E223-C2EE-E1F00BB28541}"/>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BE2CEA21-6D39-925B-1D97-B33823D82527}"/>
              </a:ext>
            </a:extLst>
          </p:cNvPr>
          <p:cNvSpPr>
            <a:spLocks noGrp="1"/>
          </p:cNvSpPr>
          <p:nvPr>
            <p:ph type="sldNum" sz="quarter" idx="22"/>
          </p:nvPr>
        </p:nvSpPr>
        <p:spPr/>
        <p:txBody>
          <a:bodyPr/>
          <a:lstStyle/>
          <a:p>
            <a:pPr rtl="0"/>
            <a:fld id="{B5CEABB6-07DC-46E8-9B57-56EC44A396E5}" type="slidenum">
              <a:rPr lang="es-ES" noProof="0" smtClean="0"/>
              <a:pPr rtl="0"/>
              <a:t>6</a:t>
            </a:fld>
            <a:endParaRPr lang="es-ES" noProof="0"/>
          </a:p>
        </p:txBody>
      </p:sp>
      <p:sp>
        <p:nvSpPr>
          <p:cNvPr id="12" name="CuadroTexto 11">
            <a:extLst>
              <a:ext uri="{FF2B5EF4-FFF2-40B4-BE49-F238E27FC236}">
                <a16:creationId xmlns:a16="http://schemas.microsoft.com/office/drawing/2014/main" id="{EAF4F676-D687-B59E-FA27-4D2C0BAD9380}"/>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b="1"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213687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59E06-1FDC-7869-1076-B136D9F2222F}"/>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B8FE3143-293E-C7BA-6EB5-857BA5E7ED9B}"/>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1F853E68-3120-198F-A1C0-3A3D0DCCD9CA}"/>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1DF228C0-4E90-974E-58B8-95C6C1411661}"/>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259829C1-C4E4-35E5-235B-1CF858D41A5D}"/>
              </a:ext>
            </a:extLst>
          </p:cNvPr>
          <p:cNvSpPr>
            <a:spLocks noGrp="1"/>
          </p:cNvSpPr>
          <p:nvPr>
            <p:ph type="sldNum" sz="quarter" idx="12"/>
          </p:nvPr>
        </p:nvSpPr>
        <p:spPr/>
        <p:txBody>
          <a:bodyPr/>
          <a:lstStyle/>
          <a:p>
            <a:pPr rtl="0"/>
            <a:fld id="{B5CEABB6-07DC-46E8-9B57-56EC44A396E5}" type="slidenum">
              <a:rPr lang="es-ES" noProof="0" smtClean="0"/>
              <a:t>60</a:t>
            </a:fld>
            <a:endParaRPr lang="es-ES" noProof="0"/>
          </a:p>
        </p:txBody>
      </p:sp>
      <p:pic>
        <p:nvPicPr>
          <p:cNvPr id="9" name="Imagen 8">
            <a:extLst>
              <a:ext uri="{FF2B5EF4-FFF2-40B4-BE49-F238E27FC236}">
                <a16:creationId xmlns:a16="http://schemas.microsoft.com/office/drawing/2014/main" id="{365DE2BA-5C93-FDA2-DEB6-39FE99DDCB57}"/>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E4B85458-ADF3-83B9-DF33-00A60C8286CF}"/>
              </a:ext>
            </a:extLst>
          </p:cNvPr>
          <p:cNvSpPr txBox="1">
            <a:spLocks/>
          </p:cNvSpPr>
          <p:nvPr/>
        </p:nvSpPr>
        <p:spPr>
          <a:xfrm>
            <a:off x="635000" y="2455396"/>
            <a:ext cx="4991100"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Configura Apache para Usar el Certificado </a:t>
            </a:r>
            <a:r>
              <a:rPr lang="es-ES" sz="1600" dirty="0" err="1">
                <a:solidFill>
                  <a:sysClr val="windowText" lastClr="000000"/>
                </a:solidFill>
                <a:sym typeface="Wingdings" panose="05000000000000000000" pitchFamily="2" charset="2"/>
              </a:rPr>
              <a:t>Wildcard</a:t>
            </a:r>
            <a:endParaRPr lang="es-ES" sz="1600" dirty="0">
              <a:solidFill>
                <a:sysClr val="windowText" lastClr="000000"/>
              </a:solidFill>
              <a:sym typeface="Wingdings" panose="05000000000000000000" pitchFamily="2" charset="2"/>
            </a:endParaRPr>
          </a:p>
        </p:txBody>
      </p:sp>
      <p:sp>
        <p:nvSpPr>
          <p:cNvPr id="10" name="Marcador de SmartArt 1">
            <a:extLst>
              <a:ext uri="{FF2B5EF4-FFF2-40B4-BE49-F238E27FC236}">
                <a16:creationId xmlns:a16="http://schemas.microsoft.com/office/drawing/2014/main" id="{C4EF1392-2451-74BF-B9C4-1B03E651C1CA}"/>
              </a:ext>
            </a:extLst>
          </p:cNvPr>
          <p:cNvSpPr txBox="1">
            <a:spLocks/>
          </p:cNvSpPr>
          <p:nvPr/>
        </p:nvSpPr>
        <p:spPr>
          <a:xfrm>
            <a:off x="6265596" y="2366565"/>
            <a:ext cx="4909248" cy="365125"/>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rgbClr val="7030A0"/>
                </a:solidFill>
                <a:sym typeface="Wingdings" panose="05000000000000000000" pitchFamily="2" charset="2"/>
              </a:rPr>
              <a:t># </a:t>
            </a:r>
            <a:r>
              <a:rPr lang="es-ES" sz="1600" dirty="0" err="1">
                <a:solidFill>
                  <a:srgbClr val="7030A0"/>
                </a:solidFill>
                <a:sym typeface="Wingdings" panose="05000000000000000000" pitchFamily="2" charset="2"/>
              </a:rPr>
              <a:t>vim</a:t>
            </a:r>
            <a:r>
              <a:rPr lang="es-ES" sz="1600" dirty="0">
                <a:solidFill>
                  <a:srgbClr val="7030A0"/>
                </a:solidFill>
                <a:sym typeface="Wingdings" panose="05000000000000000000" pitchFamily="2" charset="2"/>
              </a:rPr>
              <a:t> </a:t>
            </a:r>
            <a:r>
              <a:rPr lang="fr-FR" sz="1600" dirty="0">
                <a:solidFill>
                  <a:srgbClr val="7030A0"/>
                </a:solidFill>
                <a:sym typeface="Wingdings" panose="05000000000000000000" pitchFamily="2" charset="2"/>
              </a:rPr>
              <a:t>/</a:t>
            </a:r>
            <a:r>
              <a:rPr lang="fr-FR" sz="1600" dirty="0" err="1">
                <a:solidFill>
                  <a:srgbClr val="7030A0"/>
                </a:solidFill>
                <a:sym typeface="Wingdings" panose="05000000000000000000" pitchFamily="2" charset="2"/>
              </a:rPr>
              <a:t>etc</a:t>
            </a:r>
            <a:r>
              <a:rPr lang="fr-FR" sz="1600" dirty="0">
                <a:solidFill>
                  <a:srgbClr val="7030A0"/>
                </a:solidFill>
                <a:sym typeface="Wingdings" panose="05000000000000000000" pitchFamily="2" charset="2"/>
              </a:rPr>
              <a:t>/apache2/sites-</a:t>
            </a:r>
            <a:r>
              <a:rPr lang="fr-FR" sz="1600" dirty="0" err="1">
                <a:solidFill>
                  <a:srgbClr val="7030A0"/>
                </a:solidFill>
                <a:sym typeface="Wingdings" panose="05000000000000000000" pitchFamily="2" charset="2"/>
              </a:rPr>
              <a:t>available</a:t>
            </a:r>
            <a:r>
              <a:rPr lang="fr-FR" sz="1600" dirty="0">
                <a:solidFill>
                  <a:srgbClr val="7030A0"/>
                </a:solidFill>
                <a:sym typeface="Wingdings" panose="05000000000000000000" pitchFamily="2" charset="2"/>
              </a:rPr>
              <a:t>/</a:t>
            </a:r>
            <a:r>
              <a:rPr lang="fr-FR" sz="1600" dirty="0" err="1">
                <a:solidFill>
                  <a:srgbClr val="7030A0"/>
                </a:solidFill>
                <a:sym typeface="Wingdings" panose="05000000000000000000" pitchFamily="2" charset="2"/>
              </a:rPr>
              <a:t>gameover.conf</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sp>
        <p:nvSpPr>
          <p:cNvPr id="7" name="Marcador de SmartArt 1">
            <a:extLst>
              <a:ext uri="{FF2B5EF4-FFF2-40B4-BE49-F238E27FC236}">
                <a16:creationId xmlns:a16="http://schemas.microsoft.com/office/drawing/2014/main" id="{CCC072D9-2D20-17BE-9142-662CAB3C3B16}"/>
              </a:ext>
            </a:extLst>
          </p:cNvPr>
          <p:cNvSpPr txBox="1">
            <a:spLocks/>
          </p:cNvSpPr>
          <p:nvPr/>
        </p:nvSpPr>
        <p:spPr>
          <a:xfrm>
            <a:off x="6278223" y="2828805"/>
            <a:ext cx="4909248" cy="365125"/>
          </a:xfrm>
          <a:prstGeom prst="rect">
            <a:avLst/>
          </a:prstGeom>
          <a:ln>
            <a:solidFill>
              <a:schemeClr val="accent2"/>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rgbClr val="7030A0"/>
                </a:solidFill>
                <a:sym typeface="Wingdings" panose="05000000000000000000" pitchFamily="2" charset="2"/>
              </a:rPr>
              <a:t># a2ensite </a:t>
            </a:r>
            <a:r>
              <a:rPr lang="es-ES" sz="1600" dirty="0" err="1">
                <a:solidFill>
                  <a:srgbClr val="7030A0"/>
                </a:solidFill>
                <a:sym typeface="Wingdings" panose="05000000000000000000" pitchFamily="2" charset="2"/>
              </a:rPr>
              <a:t>gameover.conf</a:t>
            </a: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a:p>
            <a:pPr marL="0" indent="0">
              <a:buNone/>
            </a:pPr>
            <a:endParaRPr lang="es-ES" sz="1600" dirty="0">
              <a:solidFill>
                <a:srgbClr val="7030A0"/>
              </a:solidFill>
              <a:sym typeface="Wingdings" panose="05000000000000000000" pitchFamily="2" charset="2"/>
            </a:endParaRPr>
          </a:p>
        </p:txBody>
      </p:sp>
      <p:pic>
        <p:nvPicPr>
          <p:cNvPr id="21" name="Imagen 20">
            <a:extLst>
              <a:ext uri="{FF2B5EF4-FFF2-40B4-BE49-F238E27FC236}">
                <a16:creationId xmlns:a16="http://schemas.microsoft.com/office/drawing/2014/main" id="{7C2DEBFA-AA2F-682B-CC63-F77A26330D2C}"/>
              </a:ext>
            </a:extLst>
          </p:cNvPr>
          <p:cNvPicPr>
            <a:picLocks noChangeAspect="1"/>
          </p:cNvPicPr>
          <p:nvPr/>
        </p:nvPicPr>
        <p:blipFill>
          <a:blip r:embed="rId4"/>
          <a:stretch>
            <a:fillRect/>
          </a:stretch>
        </p:blipFill>
        <p:spPr>
          <a:xfrm>
            <a:off x="635000" y="3368937"/>
            <a:ext cx="5582429" cy="2800741"/>
          </a:xfrm>
          <a:prstGeom prst="rect">
            <a:avLst/>
          </a:prstGeom>
        </p:spPr>
      </p:pic>
      <p:pic>
        <p:nvPicPr>
          <p:cNvPr id="24" name="Imagen 23">
            <a:extLst>
              <a:ext uri="{FF2B5EF4-FFF2-40B4-BE49-F238E27FC236}">
                <a16:creationId xmlns:a16="http://schemas.microsoft.com/office/drawing/2014/main" id="{B7FC6B68-93C2-CBF4-6AA2-D9CD70AE5FF4}"/>
              </a:ext>
            </a:extLst>
          </p:cNvPr>
          <p:cNvPicPr>
            <a:picLocks noChangeAspect="1"/>
          </p:cNvPicPr>
          <p:nvPr/>
        </p:nvPicPr>
        <p:blipFill>
          <a:blip r:embed="rId5"/>
          <a:stretch>
            <a:fillRect/>
          </a:stretch>
        </p:blipFill>
        <p:spPr>
          <a:xfrm>
            <a:off x="4240524" y="4445409"/>
            <a:ext cx="1114581" cy="228632"/>
          </a:xfrm>
          <a:prstGeom prst="rect">
            <a:avLst/>
          </a:prstGeom>
        </p:spPr>
      </p:pic>
      <p:pic>
        <p:nvPicPr>
          <p:cNvPr id="27" name="Imagen 26">
            <a:extLst>
              <a:ext uri="{FF2B5EF4-FFF2-40B4-BE49-F238E27FC236}">
                <a16:creationId xmlns:a16="http://schemas.microsoft.com/office/drawing/2014/main" id="{3F2FB897-5CA4-6CD6-9787-484EDBFE9EBA}"/>
              </a:ext>
            </a:extLst>
          </p:cNvPr>
          <p:cNvPicPr>
            <a:picLocks noChangeAspect="1"/>
          </p:cNvPicPr>
          <p:nvPr/>
        </p:nvPicPr>
        <p:blipFill>
          <a:blip r:embed="rId6"/>
          <a:srcRect r="29374"/>
          <a:stretch/>
        </p:blipFill>
        <p:spPr>
          <a:xfrm>
            <a:off x="5336537" y="4471235"/>
            <a:ext cx="740010" cy="160945"/>
          </a:xfrm>
          <a:prstGeom prst="rect">
            <a:avLst/>
          </a:prstGeom>
        </p:spPr>
      </p:pic>
      <p:pic>
        <p:nvPicPr>
          <p:cNvPr id="31" name="Imagen 30">
            <a:extLst>
              <a:ext uri="{FF2B5EF4-FFF2-40B4-BE49-F238E27FC236}">
                <a16:creationId xmlns:a16="http://schemas.microsoft.com/office/drawing/2014/main" id="{DE215259-B0AE-E8BA-2F6E-873B98F95B9C}"/>
              </a:ext>
            </a:extLst>
          </p:cNvPr>
          <p:cNvPicPr>
            <a:picLocks noChangeAspect="1"/>
          </p:cNvPicPr>
          <p:nvPr/>
        </p:nvPicPr>
        <p:blipFill>
          <a:blip r:embed="rId7"/>
          <a:stretch>
            <a:fillRect/>
          </a:stretch>
        </p:blipFill>
        <p:spPr>
          <a:xfrm>
            <a:off x="6451118" y="3349884"/>
            <a:ext cx="5153744" cy="2819794"/>
          </a:xfrm>
          <a:prstGeom prst="rect">
            <a:avLst/>
          </a:prstGeom>
        </p:spPr>
      </p:pic>
    </p:spTree>
    <p:extLst>
      <p:ext uri="{BB962C8B-B14F-4D97-AF65-F5344CB8AC3E}">
        <p14:creationId xmlns:p14="http://schemas.microsoft.com/office/powerpoint/2010/main" val="779116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B449-00DD-2FAA-D80B-719CC4DF1982}"/>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E472D1FC-B422-1694-3FF9-62AF3E62BDA4}"/>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FA70E8A0-C505-5796-C912-9AABEA9297D6}"/>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70C899D6-1EB4-C644-9864-6535604B0E63}"/>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606F4CD3-CFBB-1D78-0407-888FEACAB1A2}"/>
              </a:ext>
            </a:extLst>
          </p:cNvPr>
          <p:cNvSpPr>
            <a:spLocks noGrp="1"/>
          </p:cNvSpPr>
          <p:nvPr>
            <p:ph type="sldNum" sz="quarter" idx="12"/>
          </p:nvPr>
        </p:nvSpPr>
        <p:spPr/>
        <p:txBody>
          <a:bodyPr/>
          <a:lstStyle/>
          <a:p>
            <a:pPr rtl="0"/>
            <a:fld id="{B5CEABB6-07DC-46E8-9B57-56EC44A396E5}" type="slidenum">
              <a:rPr lang="es-ES" noProof="0" smtClean="0"/>
              <a:t>61</a:t>
            </a:fld>
            <a:endParaRPr lang="es-ES" noProof="0"/>
          </a:p>
        </p:txBody>
      </p:sp>
      <p:pic>
        <p:nvPicPr>
          <p:cNvPr id="9" name="Imagen 8">
            <a:extLst>
              <a:ext uri="{FF2B5EF4-FFF2-40B4-BE49-F238E27FC236}">
                <a16:creationId xmlns:a16="http://schemas.microsoft.com/office/drawing/2014/main" id="{2EA79E8B-70D2-33D3-1BEB-C036AE0DC110}"/>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35E55B13-F479-B830-CFA9-0024A5E1D8D5}"/>
              </a:ext>
            </a:extLst>
          </p:cNvPr>
          <p:cNvSpPr txBox="1">
            <a:spLocks/>
          </p:cNvSpPr>
          <p:nvPr/>
        </p:nvSpPr>
        <p:spPr>
          <a:xfrm>
            <a:off x="635000" y="2455396"/>
            <a:ext cx="4991100"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Configura Apache para Usar el Certificado </a:t>
            </a:r>
            <a:r>
              <a:rPr lang="es-ES" sz="1600" dirty="0" err="1">
                <a:solidFill>
                  <a:sysClr val="windowText" lastClr="000000"/>
                </a:solidFill>
                <a:sym typeface="Wingdings" panose="05000000000000000000" pitchFamily="2" charset="2"/>
              </a:rPr>
              <a:t>Wildcard</a:t>
            </a:r>
            <a:endParaRPr lang="es-ES" sz="1600" dirty="0">
              <a:solidFill>
                <a:sysClr val="windowText" lastClr="000000"/>
              </a:solidFill>
              <a:sym typeface="Wingdings" panose="05000000000000000000" pitchFamily="2" charset="2"/>
            </a:endParaRPr>
          </a:p>
        </p:txBody>
      </p:sp>
      <p:pic>
        <p:nvPicPr>
          <p:cNvPr id="11" name="Imagen 10">
            <a:extLst>
              <a:ext uri="{FF2B5EF4-FFF2-40B4-BE49-F238E27FC236}">
                <a16:creationId xmlns:a16="http://schemas.microsoft.com/office/drawing/2014/main" id="{D23E3F07-219B-F22B-028F-15642FDFF33F}"/>
              </a:ext>
            </a:extLst>
          </p:cNvPr>
          <p:cNvPicPr>
            <a:picLocks noChangeAspect="1"/>
          </p:cNvPicPr>
          <p:nvPr/>
        </p:nvPicPr>
        <p:blipFill>
          <a:blip r:embed="rId4"/>
          <a:stretch>
            <a:fillRect/>
          </a:stretch>
        </p:blipFill>
        <p:spPr>
          <a:xfrm>
            <a:off x="635000" y="3104558"/>
            <a:ext cx="5906324" cy="1514686"/>
          </a:xfrm>
          <a:prstGeom prst="rect">
            <a:avLst/>
          </a:prstGeom>
        </p:spPr>
      </p:pic>
      <p:sp>
        <p:nvSpPr>
          <p:cNvPr id="12" name="Marcador de SmartArt 1">
            <a:extLst>
              <a:ext uri="{FF2B5EF4-FFF2-40B4-BE49-F238E27FC236}">
                <a16:creationId xmlns:a16="http://schemas.microsoft.com/office/drawing/2014/main" id="{6487C131-5441-A141-0278-3275128A7316}"/>
              </a:ext>
            </a:extLst>
          </p:cNvPr>
          <p:cNvSpPr txBox="1">
            <a:spLocks/>
          </p:cNvSpPr>
          <p:nvPr/>
        </p:nvSpPr>
        <p:spPr>
          <a:xfrm>
            <a:off x="635000" y="4957426"/>
            <a:ext cx="4991100" cy="428075"/>
          </a:xfrm>
          <a:prstGeom prst="rect">
            <a:avLst/>
          </a:prstGeom>
          <a:solidFill>
            <a:schemeClr val="accent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ysClr val="windowText" lastClr="000000"/>
                </a:solidFill>
                <a:sym typeface="Wingdings" panose="05000000000000000000" pitchFamily="2" charset="2"/>
              </a:rPr>
              <a:t>Configurar hosts en la máquina anfitriona</a:t>
            </a:r>
          </a:p>
        </p:txBody>
      </p:sp>
      <p:pic>
        <p:nvPicPr>
          <p:cNvPr id="16" name="Imagen 15">
            <a:extLst>
              <a:ext uri="{FF2B5EF4-FFF2-40B4-BE49-F238E27FC236}">
                <a16:creationId xmlns:a16="http://schemas.microsoft.com/office/drawing/2014/main" id="{18505CB6-AB77-F8A5-0002-9FF8EC1B5057}"/>
              </a:ext>
            </a:extLst>
          </p:cNvPr>
          <p:cNvPicPr>
            <a:picLocks noChangeAspect="1"/>
          </p:cNvPicPr>
          <p:nvPr/>
        </p:nvPicPr>
        <p:blipFill>
          <a:blip r:embed="rId5"/>
          <a:stretch>
            <a:fillRect/>
          </a:stretch>
        </p:blipFill>
        <p:spPr>
          <a:xfrm>
            <a:off x="635000" y="5937533"/>
            <a:ext cx="9753600" cy="357632"/>
          </a:xfrm>
          <a:prstGeom prst="rect">
            <a:avLst/>
          </a:prstGeom>
        </p:spPr>
      </p:pic>
      <p:pic>
        <p:nvPicPr>
          <p:cNvPr id="18" name="Imagen 17">
            <a:extLst>
              <a:ext uri="{FF2B5EF4-FFF2-40B4-BE49-F238E27FC236}">
                <a16:creationId xmlns:a16="http://schemas.microsoft.com/office/drawing/2014/main" id="{DEA178A1-B8C4-FC4F-FC8E-0B72EF4E1A37}"/>
              </a:ext>
            </a:extLst>
          </p:cNvPr>
          <p:cNvPicPr>
            <a:picLocks noChangeAspect="1"/>
          </p:cNvPicPr>
          <p:nvPr/>
        </p:nvPicPr>
        <p:blipFill>
          <a:blip r:embed="rId6"/>
          <a:stretch>
            <a:fillRect/>
          </a:stretch>
        </p:blipFill>
        <p:spPr>
          <a:xfrm>
            <a:off x="635000" y="5549270"/>
            <a:ext cx="5816600" cy="331765"/>
          </a:xfrm>
          <a:prstGeom prst="rect">
            <a:avLst/>
          </a:prstGeom>
        </p:spPr>
      </p:pic>
    </p:spTree>
    <p:extLst>
      <p:ext uri="{BB962C8B-B14F-4D97-AF65-F5344CB8AC3E}">
        <p14:creationId xmlns:p14="http://schemas.microsoft.com/office/powerpoint/2010/main" val="1159658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0A3D9B-FCCF-AE2E-634E-DE3A0E4B4C63}"/>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2347CB87-12A8-DE82-7AE2-9E8C5D3F1E7D}"/>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E18EEB42-820E-82B4-D0C8-5A302329CA1B}"/>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8E5364B3-8E96-53DB-BC4A-A1D1A69109CD}"/>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7014976-89D9-7BEC-F17B-8FAD52167595}"/>
              </a:ext>
            </a:extLst>
          </p:cNvPr>
          <p:cNvSpPr>
            <a:spLocks noGrp="1"/>
          </p:cNvSpPr>
          <p:nvPr>
            <p:ph type="sldNum" sz="quarter" idx="12"/>
          </p:nvPr>
        </p:nvSpPr>
        <p:spPr/>
        <p:txBody>
          <a:bodyPr/>
          <a:lstStyle/>
          <a:p>
            <a:pPr rtl="0"/>
            <a:fld id="{B5CEABB6-07DC-46E8-9B57-56EC44A396E5}" type="slidenum">
              <a:rPr lang="es-ES" noProof="0" smtClean="0"/>
              <a:t>62</a:t>
            </a:fld>
            <a:endParaRPr lang="es-ES" noProof="0"/>
          </a:p>
        </p:txBody>
      </p:sp>
      <p:pic>
        <p:nvPicPr>
          <p:cNvPr id="9" name="Imagen 8">
            <a:extLst>
              <a:ext uri="{FF2B5EF4-FFF2-40B4-BE49-F238E27FC236}">
                <a16:creationId xmlns:a16="http://schemas.microsoft.com/office/drawing/2014/main" id="{3D66407A-72E6-2F61-AF30-C85A7C86A8F4}"/>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8" name="Imagen 7">
            <a:extLst>
              <a:ext uri="{FF2B5EF4-FFF2-40B4-BE49-F238E27FC236}">
                <a16:creationId xmlns:a16="http://schemas.microsoft.com/office/drawing/2014/main" id="{BA400E70-A9EE-3908-6629-1FFEB249331A}"/>
              </a:ext>
            </a:extLst>
          </p:cNvPr>
          <p:cNvPicPr>
            <a:picLocks noChangeAspect="1"/>
          </p:cNvPicPr>
          <p:nvPr/>
        </p:nvPicPr>
        <p:blipFill>
          <a:blip r:embed="rId4"/>
          <a:stretch>
            <a:fillRect/>
          </a:stretch>
        </p:blipFill>
        <p:spPr>
          <a:xfrm>
            <a:off x="704849" y="2455396"/>
            <a:ext cx="5651501" cy="3185551"/>
          </a:xfrm>
          <a:prstGeom prst="rect">
            <a:avLst/>
          </a:prstGeom>
        </p:spPr>
      </p:pic>
      <p:pic>
        <p:nvPicPr>
          <p:cNvPr id="13" name="Imagen 12">
            <a:extLst>
              <a:ext uri="{FF2B5EF4-FFF2-40B4-BE49-F238E27FC236}">
                <a16:creationId xmlns:a16="http://schemas.microsoft.com/office/drawing/2014/main" id="{7B07E75C-E9F8-0A5B-CD56-1F5704AB4F18}"/>
              </a:ext>
            </a:extLst>
          </p:cNvPr>
          <p:cNvPicPr>
            <a:picLocks noChangeAspect="1"/>
          </p:cNvPicPr>
          <p:nvPr/>
        </p:nvPicPr>
        <p:blipFill>
          <a:blip r:embed="rId5"/>
          <a:stretch>
            <a:fillRect/>
          </a:stretch>
        </p:blipFill>
        <p:spPr>
          <a:xfrm>
            <a:off x="6705776" y="2781169"/>
            <a:ext cx="4686954" cy="2534004"/>
          </a:xfrm>
          <a:prstGeom prst="rect">
            <a:avLst/>
          </a:prstGeom>
        </p:spPr>
      </p:pic>
      <p:sp>
        <p:nvSpPr>
          <p:cNvPr id="5" name="CuadroTexto 4">
            <a:extLst>
              <a:ext uri="{FF2B5EF4-FFF2-40B4-BE49-F238E27FC236}">
                <a16:creationId xmlns:a16="http://schemas.microsoft.com/office/drawing/2014/main" id="{CA33B2F1-A17A-3BD0-7FC2-FC87ED06B97D}"/>
              </a:ext>
            </a:extLst>
          </p:cNvPr>
          <p:cNvSpPr txBox="1"/>
          <p:nvPr/>
        </p:nvSpPr>
        <p:spPr>
          <a:xfrm>
            <a:off x="1765738" y="5845243"/>
            <a:ext cx="8076250" cy="338554"/>
          </a:xfrm>
          <a:prstGeom prst="rect">
            <a:avLst/>
          </a:prstGeom>
          <a:noFill/>
        </p:spPr>
        <p:txBody>
          <a:bodyPr wrap="none" rtlCol="0">
            <a:spAutoFit/>
          </a:bodyPr>
          <a:lstStyle/>
          <a:p>
            <a:r>
              <a:rPr lang="es-ES" sz="1600" dirty="0">
                <a:solidFill>
                  <a:srgbClr val="FF0000"/>
                </a:solidFill>
              </a:rPr>
              <a:t>Nota: no funcionaba porque no había hecho correctamente la firma del CA (</a:t>
            </a:r>
            <a:r>
              <a:rPr lang="es-ES" sz="1600" dirty="0" err="1">
                <a:solidFill>
                  <a:srgbClr val="FF0000"/>
                </a:solidFill>
              </a:rPr>
              <a:t>openssl</a:t>
            </a:r>
            <a:r>
              <a:rPr lang="es-ES" sz="1600" dirty="0">
                <a:solidFill>
                  <a:srgbClr val="FF0000"/>
                </a:solidFill>
              </a:rPr>
              <a:t> ca…)</a:t>
            </a:r>
          </a:p>
        </p:txBody>
      </p:sp>
    </p:spTree>
    <p:extLst>
      <p:ext uri="{BB962C8B-B14F-4D97-AF65-F5344CB8AC3E}">
        <p14:creationId xmlns:p14="http://schemas.microsoft.com/office/powerpoint/2010/main" val="875681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EFC45-953A-714A-4B1D-46690FFC71BA}"/>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0DF6F271-B786-D1C3-2D80-D56D4401296A}"/>
              </a:ext>
            </a:extLst>
          </p:cNvPr>
          <p:cNvSpPr>
            <a:spLocks noGrp="1"/>
          </p:cNvSpPr>
          <p:nvPr>
            <p:ph type="dgm" sz="quarter" idx="15"/>
          </p:nvPr>
        </p:nvSpPr>
        <p:spPr>
          <a:xfrm>
            <a:off x="538129" y="1475623"/>
            <a:ext cx="11204027" cy="979773"/>
          </a:xfrm>
        </p:spPr>
        <p:txBody>
          <a:bodyPr>
            <a:normAutofit/>
          </a:bodyPr>
          <a:lstStyle/>
          <a:p>
            <a:pPr marL="0" indent="0">
              <a:buNone/>
            </a:pPr>
            <a:r>
              <a:rPr lang="es-ES" sz="1600" dirty="0"/>
              <a:t>Crear un certificado </a:t>
            </a:r>
            <a:r>
              <a:rPr lang="es-ES" sz="1600" dirty="0" err="1"/>
              <a:t>wildcard</a:t>
            </a:r>
            <a:r>
              <a:rPr lang="es-ES" sz="1600" dirty="0"/>
              <a:t> para </a:t>
            </a:r>
            <a:r>
              <a:rPr lang="es-ES" sz="1600" b="1" dirty="0"/>
              <a:t>*.gameover.com</a:t>
            </a:r>
            <a:r>
              <a:rPr lang="es-ES" sz="1600" dirty="0"/>
              <a:t>.</a:t>
            </a:r>
            <a:r>
              <a:rPr lang="es-ES" sz="1600" b="1" dirty="0"/>
              <a:t> </a:t>
            </a:r>
            <a:r>
              <a:rPr lang="es-ES" sz="1600" dirty="0"/>
              <a:t>Añadir un nuevo servidor virtual para pinball.gameover.com, usando el nuevo certificado. Verificar que es posible acceder a los servicios de </a:t>
            </a:r>
            <a:r>
              <a:rPr lang="es-ES" sz="1600" b="1" dirty="0"/>
              <a:t>pinball.gameover.com </a:t>
            </a:r>
            <a:r>
              <a:rPr lang="es-ES" sz="1600" dirty="0"/>
              <a:t>y </a:t>
            </a:r>
            <a:r>
              <a:rPr lang="es-ES" sz="1600" b="1" dirty="0"/>
              <a:t>www.gameover.com </a:t>
            </a:r>
            <a:r>
              <a:rPr lang="es-ES" sz="1600" dirty="0"/>
              <a:t>usando el mismo certificado digital y sin errores. </a:t>
            </a:r>
            <a:endParaRPr lang="es-ES" sz="8800" dirty="0"/>
          </a:p>
        </p:txBody>
      </p:sp>
      <p:sp>
        <p:nvSpPr>
          <p:cNvPr id="3" name="Título 2">
            <a:extLst>
              <a:ext uri="{FF2B5EF4-FFF2-40B4-BE49-F238E27FC236}">
                <a16:creationId xmlns:a16="http://schemas.microsoft.com/office/drawing/2014/main" id="{FA677184-6FBA-5B78-9336-58ADF9CD43B8}"/>
              </a:ext>
            </a:extLst>
          </p:cNvPr>
          <p:cNvSpPr>
            <a:spLocks noGrp="1"/>
          </p:cNvSpPr>
          <p:nvPr>
            <p:ph type="title"/>
          </p:nvPr>
        </p:nvSpPr>
        <p:spPr>
          <a:xfrm>
            <a:off x="838200" y="149726"/>
            <a:ext cx="10515600" cy="1325563"/>
          </a:xfrm>
        </p:spPr>
        <p:txBody>
          <a:bodyPr>
            <a:normAutofit/>
          </a:bodyPr>
          <a:lstStyle/>
          <a:p>
            <a:r>
              <a:rPr lang="es-ES" sz="2400" dirty="0"/>
              <a:t>Certificado </a:t>
            </a:r>
            <a:r>
              <a:rPr lang="es-ES" sz="2400" dirty="0" err="1"/>
              <a:t>Wildcard</a:t>
            </a:r>
            <a:r>
              <a:rPr lang="es-ES" sz="2400" dirty="0"/>
              <a:t> para subdominios</a:t>
            </a:r>
          </a:p>
        </p:txBody>
      </p:sp>
      <p:sp>
        <p:nvSpPr>
          <p:cNvPr id="4" name="Marcador de fecha 3">
            <a:extLst>
              <a:ext uri="{FF2B5EF4-FFF2-40B4-BE49-F238E27FC236}">
                <a16:creationId xmlns:a16="http://schemas.microsoft.com/office/drawing/2014/main" id="{700001C5-C572-1797-8979-BCC4BCD506F7}"/>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AA685F95-0469-0C1C-2755-EB4331B14701}"/>
              </a:ext>
            </a:extLst>
          </p:cNvPr>
          <p:cNvSpPr>
            <a:spLocks noGrp="1"/>
          </p:cNvSpPr>
          <p:nvPr>
            <p:ph type="sldNum" sz="quarter" idx="12"/>
          </p:nvPr>
        </p:nvSpPr>
        <p:spPr/>
        <p:txBody>
          <a:bodyPr/>
          <a:lstStyle/>
          <a:p>
            <a:pPr rtl="0"/>
            <a:fld id="{B5CEABB6-07DC-46E8-9B57-56EC44A396E5}" type="slidenum">
              <a:rPr lang="es-ES" noProof="0" smtClean="0"/>
              <a:t>63</a:t>
            </a:fld>
            <a:endParaRPr lang="es-ES" noProof="0"/>
          </a:p>
        </p:txBody>
      </p:sp>
      <p:pic>
        <p:nvPicPr>
          <p:cNvPr id="9" name="Imagen 8">
            <a:extLst>
              <a:ext uri="{FF2B5EF4-FFF2-40B4-BE49-F238E27FC236}">
                <a16:creationId xmlns:a16="http://schemas.microsoft.com/office/drawing/2014/main" id="{20EAF706-1C13-E9BA-EE93-DA6EA3DF52F6}"/>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7" name="Imagen 6">
            <a:extLst>
              <a:ext uri="{FF2B5EF4-FFF2-40B4-BE49-F238E27FC236}">
                <a16:creationId xmlns:a16="http://schemas.microsoft.com/office/drawing/2014/main" id="{433C906F-E1EC-EFCE-F984-45EAB8ABA678}"/>
              </a:ext>
            </a:extLst>
          </p:cNvPr>
          <p:cNvPicPr>
            <a:picLocks noChangeAspect="1"/>
          </p:cNvPicPr>
          <p:nvPr/>
        </p:nvPicPr>
        <p:blipFill>
          <a:blip r:embed="rId4"/>
          <a:stretch>
            <a:fillRect/>
          </a:stretch>
        </p:blipFill>
        <p:spPr>
          <a:xfrm>
            <a:off x="725520" y="2554015"/>
            <a:ext cx="4672594" cy="3139630"/>
          </a:xfrm>
          <a:prstGeom prst="rect">
            <a:avLst/>
          </a:prstGeom>
        </p:spPr>
      </p:pic>
      <p:pic>
        <p:nvPicPr>
          <p:cNvPr id="11" name="Imagen 10">
            <a:extLst>
              <a:ext uri="{FF2B5EF4-FFF2-40B4-BE49-F238E27FC236}">
                <a16:creationId xmlns:a16="http://schemas.microsoft.com/office/drawing/2014/main" id="{42AD0E72-0B1A-328C-E179-101894DDA51F}"/>
              </a:ext>
            </a:extLst>
          </p:cNvPr>
          <p:cNvPicPr>
            <a:picLocks noChangeAspect="1"/>
          </p:cNvPicPr>
          <p:nvPr/>
        </p:nvPicPr>
        <p:blipFill>
          <a:blip r:embed="rId5"/>
          <a:stretch>
            <a:fillRect/>
          </a:stretch>
        </p:blipFill>
        <p:spPr>
          <a:xfrm>
            <a:off x="6386909" y="2705362"/>
            <a:ext cx="4762463" cy="2875933"/>
          </a:xfrm>
          <a:prstGeom prst="rect">
            <a:avLst/>
          </a:prstGeom>
        </p:spPr>
      </p:pic>
    </p:spTree>
    <p:extLst>
      <p:ext uri="{BB962C8B-B14F-4D97-AF65-F5344CB8AC3E}">
        <p14:creationId xmlns:p14="http://schemas.microsoft.com/office/powerpoint/2010/main" val="398393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E3E95-6C79-2D04-D3BD-5B6B88F9A7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CA6329-7E30-560D-645E-61663B2F1F54}"/>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8099F9D7-778F-5643-5447-2A9627B5E496}"/>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9C6FA9A9-C481-079D-8ECC-49463B6FE918}"/>
              </a:ext>
            </a:extLst>
          </p:cNvPr>
          <p:cNvSpPr>
            <a:spLocks noGrp="1"/>
          </p:cNvSpPr>
          <p:nvPr>
            <p:ph type="ftr" sz="quarter" idx="21"/>
          </p:nvPr>
        </p:nvSpPr>
        <p:spPr/>
        <p:txBody>
          <a:bodyPr/>
          <a:lstStyle/>
          <a:p>
            <a:pPr rtl="0"/>
            <a:r>
              <a:rPr lang="es-ES" noProof="0" dirty="0"/>
              <a:t>PR2-PKI para HTTPS</a:t>
            </a:r>
          </a:p>
        </p:txBody>
      </p:sp>
      <p:sp>
        <p:nvSpPr>
          <p:cNvPr id="11" name="Marcador de número de diapositiva 10">
            <a:extLst>
              <a:ext uri="{FF2B5EF4-FFF2-40B4-BE49-F238E27FC236}">
                <a16:creationId xmlns:a16="http://schemas.microsoft.com/office/drawing/2014/main" id="{4342E375-F193-2B3F-E81A-AE859F7A12DD}"/>
              </a:ext>
            </a:extLst>
          </p:cNvPr>
          <p:cNvSpPr>
            <a:spLocks noGrp="1"/>
          </p:cNvSpPr>
          <p:nvPr>
            <p:ph type="sldNum" sz="quarter" idx="22"/>
          </p:nvPr>
        </p:nvSpPr>
        <p:spPr/>
        <p:txBody>
          <a:bodyPr/>
          <a:lstStyle/>
          <a:p>
            <a:pPr rtl="0"/>
            <a:fld id="{B5CEABB6-07DC-46E8-9B57-56EC44A396E5}" type="slidenum">
              <a:rPr lang="es-ES" noProof="0" smtClean="0"/>
              <a:pPr rtl="0"/>
              <a:t>64</a:t>
            </a:fld>
            <a:endParaRPr lang="es-ES" noProof="0"/>
          </a:p>
        </p:txBody>
      </p:sp>
      <p:sp>
        <p:nvSpPr>
          <p:cNvPr id="12" name="CuadroTexto 11">
            <a:extLst>
              <a:ext uri="{FF2B5EF4-FFF2-40B4-BE49-F238E27FC236}">
                <a16:creationId xmlns:a16="http://schemas.microsoft.com/office/drawing/2014/main" id="{E3532094-A383-2B47-B09E-C66A9F045F24}"/>
              </a:ext>
            </a:extLst>
          </p:cNvPr>
          <p:cNvSpPr txBox="1"/>
          <p:nvPr/>
        </p:nvSpPr>
        <p:spPr>
          <a:xfrm>
            <a:off x="4802075" y="1814406"/>
            <a:ext cx="7061528" cy="4031873"/>
          </a:xfrm>
          <a:prstGeom prst="rect">
            <a:avLst/>
          </a:prstGeom>
          <a:noFill/>
        </p:spPr>
        <p:txBody>
          <a:bodyPr wrap="square" rtlCol="0">
            <a:spAutoFit/>
          </a:bodyPr>
          <a:lstStyle/>
          <a:p>
            <a:pPr marL="342900" indent="-342900">
              <a:buAutoNum type="arabicPeriod"/>
            </a:pPr>
            <a:r>
              <a:rPr lang="es-ES" sz="1600" dirty="0"/>
              <a:t>Comprobación y actualización de la fecha y hora del sistema</a:t>
            </a:r>
          </a:p>
          <a:p>
            <a:pPr marL="342900" indent="-342900">
              <a:buAutoNum type="arabicPeriod"/>
            </a:pPr>
            <a:r>
              <a:rPr lang="es-ES" sz="1600" dirty="0"/>
              <a:t>Instalación y configuración de Apache con SSL</a:t>
            </a:r>
          </a:p>
          <a:p>
            <a:pPr marL="342900" indent="-342900">
              <a:buAutoNum type="arabicPeriod"/>
            </a:pPr>
            <a:r>
              <a:rPr lang="es-ES" sz="1600" dirty="0"/>
              <a:t>Creación de una Autoridad de Certificación (CA)</a:t>
            </a:r>
          </a:p>
          <a:p>
            <a:pPr marL="342900" indent="-342900">
              <a:buAutoNum type="arabicPeriod"/>
            </a:pPr>
            <a:r>
              <a:rPr lang="es-ES" sz="1600" dirty="0"/>
              <a:t>Generación de claves y certificado para el servidor web</a:t>
            </a:r>
          </a:p>
          <a:p>
            <a:pPr marL="342900" indent="-342900">
              <a:buAutoNum type="arabicPeriod"/>
            </a:pPr>
            <a:r>
              <a:rPr lang="es-ES" sz="1600" dirty="0"/>
              <a:t>Certificado de cliente y autenticación en Apache</a:t>
            </a:r>
          </a:p>
          <a:p>
            <a:pPr marL="342900" indent="-342900">
              <a:buAutoNum type="arabicPeriod"/>
            </a:pPr>
            <a:r>
              <a:rPr lang="es-ES" sz="1600" dirty="0"/>
              <a:t>Acceso controlado a directorios mediante certificados de cliente</a:t>
            </a:r>
          </a:p>
          <a:p>
            <a:pPr marL="342900" indent="-342900">
              <a:buAutoNum type="arabicPeriod"/>
            </a:pPr>
            <a:r>
              <a:rPr lang="es-ES" sz="1600" dirty="0"/>
              <a:t>Revocación de certificados</a:t>
            </a:r>
          </a:p>
          <a:p>
            <a:pPr marL="342900" indent="-342900">
              <a:buAutoNum type="arabicPeriod"/>
            </a:pPr>
            <a:r>
              <a:rPr lang="es-ES" sz="1600" dirty="0"/>
              <a:t>Configuración de un servidor virtual para el dominio www.midominio.com</a:t>
            </a:r>
          </a:p>
          <a:p>
            <a:pPr marL="342900" indent="-342900">
              <a:buAutoNum type="arabicPeriod"/>
            </a:pPr>
            <a:r>
              <a:rPr lang="es-ES" sz="1600" dirty="0"/>
              <a:t>Configuración de proyectos independientes para dos dominios</a:t>
            </a:r>
          </a:p>
          <a:p>
            <a:pPr marL="342900" indent="-342900">
              <a:buAutoNum type="arabicPeriod"/>
            </a:pPr>
            <a:r>
              <a:rPr lang="es-ES" sz="1600" dirty="0"/>
              <a:t>Certificado </a:t>
            </a:r>
            <a:r>
              <a:rPr lang="es-ES" sz="1600" dirty="0" err="1"/>
              <a:t>Wildcard</a:t>
            </a:r>
            <a:r>
              <a:rPr lang="es-ES" sz="1600" dirty="0"/>
              <a:t> para subdominios</a:t>
            </a:r>
          </a:p>
          <a:p>
            <a:pPr marL="342900" indent="-342900">
              <a:buAutoNum type="arabicPeriod"/>
            </a:pPr>
            <a:r>
              <a:rPr lang="es-ES" sz="1600" b="1" dirty="0"/>
              <a:t>Firma de un documento PDF</a:t>
            </a:r>
          </a:p>
          <a:p>
            <a:pPr marL="342900" indent="-342900">
              <a:buAutoNum type="arabicPeriod"/>
            </a:pPr>
            <a:r>
              <a:rPr lang="es-ES" sz="1600" dirty="0"/>
              <a:t>Partes opcionales</a:t>
            </a:r>
          </a:p>
          <a:p>
            <a:pPr marL="857250" lvl="1" indent="-400050">
              <a:buFont typeface="+mj-lt"/>
              <a:buAutoNum type="romanUcPeriod"/>
            </a:pPr>
            <a:r>
              <a:rPr lang="es-ES" sz="1600" dirty="0"/>
              <a:t>Creación de una PKI con autoridad raíz e intermedia</a:t>
            </a:r>
          </a:p>
          <a:p>
            <a:pPr marL="857250" lvl="1" indent="-400050">
              <a:buFont typeface="+mj-lt"/>
              <a:buAutoNum type="romanUcPeriod"/>
            </a:pPr>
            <a:r>
              <a:rPr lang="es-ES" sz="1600" dirty="0"/>
              <a:t>Estudio del proceso de obtención de certificados con </a:t>
            </a:r>
            <a:r>
              <a:rPr lang="es-ES" sz="1600" dirty="0" err="1"/>
              <a:t>Let’s</a:t>
            </a:r>
            <a:r>
              <a:rPr lang="es-ES" sz="1600" dirty="0"/>
              <a:t> </a:t>
            </a:r>
            <a:r>
              <a:rPr lang="es-ES" sz="1600" dirty="0" err="1"/>
              <a:t>Encrypt</a:t>
            </a:r>
            <a:endParaRPr lang="es-ES" sz="1600" dirty="0"/>
          </a:p>
          <a:p>
            <a:pPr marL="857250" lvl="1" indent="-400050">
              <a:buFont typeface="+mj-lt"/>
              <a:buAutoNum type="romanUcPeriod"/>
            </a:pPr>
            <a:r>
              <a:rPr lang="es-ES" sz="1600" dirty="0"/>
              <a:t>Instalación y pruebas con herramientas </a:t>
            </a:r>
            <a:r>
              <a:rPr lang="es-ES" sz="1600" dirty="0" err="1"/>
              <a:t>opensource</a:t>
            </a:r>
            <a:r>
              <a:rPr lang="es-ES" sz="1600" dirty="0"/>
              <a:t> para PKI (</a:t>
            </a:r>
            <a:r>
              <a:rPr lang="es-ES" sz="1600" dirty="0" err="1"/>
              <a:t>OpenXPKI</a:t>
            </a:r>
            <a:r>
              <a:rPr lang="es-ES" sz="1600" dirty="0"/>
              <a:t>, </a:t>
            </a:r>
            <a:r>
              <a:rPr lang="es-ES" sz="1600" dirty="0" err="1"/>
              <a:t>Dogtag</a:t>
            </a:r>
            <a:r>
              <a:rPr lang="es-ES" sz="1600" dirty="0"/>
              <a:t>, etc.)</a:t>
            </a:r>
          </a:p>
        </p:txBody>
      </p:sp>
    </p:spTree>
    <p:extLst>
      <p:ext uri="{BB962C8B-B14F-4D97-AF65-F5344CB8AC3E}">
        <p14:creationId xmlns:p14="http://schemas.microsoft.com/office/powerpoint/2010/main" val="2196408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3F5DD-A2C3-77A7-7B6C-EFA77B2FF8FC}"/>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6A37DE37-DE5C-1169-8BD1-D36694BD1F1F}"/>
              </a:ext>
            </a:extLst>
          </p:cNvPr>
          <p:cNvSpPr>
            <a:spLocks noGrp="1"/>
          </p:cNvSpPr>
          <p:nvPr>
            <p:ph type="dgm" sz="quarter" idx="15"/>
          </p:nvPr>
        </p:nvSpPr>
        <p:spPr>
          <a:xfrm>
            <a:off x="538129" y="1475624"/>
            <a:ext cx="11204027" cy="1595500"/>
          </a:xfrm>
        </p:spPr>
        <p:txBody>
          <a:bodyPr>
            <a:normAutofit/>
          </a:bodyPr>
          <a:lstStyle/>
          <a:p>
            <a:pPr marL="0" indent="0">
              <a:buNone/>
            </a:pPr>
            <a:r>
              <a:rPr lang="es-ES" sz="1600" dirty="0"/>
              <a:t>Firmar un documento PDF. Para realizar este apartado será necesario contar con una pareja de claves pública /privada y un certificado personal a nombre del alumno. Si es posible, se realizará con el DNI electrónico (se requiere un lector de </a:t>
            </a:r>
            <a:r>
              <a:rPr lang="es-ES" sz="1600" dirty="0" err="1"/>
              <a:t>SmartCard</a:t>
            </a:r>
            <a:r>
              <a:rPr lang="es-ES" sz="1600" dirty="0"/>
              <a:t>) o con un certificado personal emitido por alguna CA reconocida (por ejemplo, la FNMT). Si no se cuenta con ninguno de estos certificados, también es posible usar un certificado a nuestro nombre emitido por nuestra propia CA (en este último caso, se deberá adjuntar en el envío el certificado raíz de esta CA). El documento PDF puede ser la propia memoria de la práctica, y tendrá la firma visible en la última página del documento. </a:t>
            </a:r>
          </a:p>
        </p:txBody>
      </p:sp>
      <p:sp>
        <p:nvSpPr>
          <p:cNvPr id="3" name="Título 2">
            <a:extLst>
              <a:ext uri="{FF2B5EF4-FFF2-40B4-BE49-F238E27FC236}">
                <a16:creationId xmlns:a16="http://schemas.microsoft.com/office/drawing/2014/main" id="{7235875B-3481-EB58-326A-B66C6C9AC095}"/>
              </a:ext>
            </a:extLst>
          </p:cNvPr>
          <p:cNvSpPr>
            <a:spLocks noGrp="1"/>
          </p:cNvSpPr>
          <p:nvPr>
            <p:ph type="title"/>
          </p:nvPr>
        </p:nvSpPr>
        <p:spPr>
          <a:xfrm>
            <a:off x="838200" y="149726"/>
            <a:ext cx="10515600" cy="1325563"/>
          </a:xfrm>
        </p:spPr>
        <p:txBody>
          <a:bodyPr>
            <a:normAutofit/>
          </a:bodyPr>
          <a:lstStyle/>
          <a:p>
            <a:r>
              <a:rPr lang="es-ES" sz="2400" dirty="0"/>
              <a:t>Firma de un documento PDF</a:t>
            </a:r>
          </a:p>
        </p:txBody>
      </p:sp>
      <p:sp>
        <p:nvSpPr>
          <p:cNvPr id="4" name="Marcador de fecha 3">
            <a:extLst>
              <a:ext uri="{FF2B5EF4-FFF2-40B4-BE49-F238E27FC236}">
                <a16:creationId xmlns:a16="http://schemas.microsoft.com/office/drawing/2014/main" id="{3C9845E0-545F-FBC4-5F4C-9D4EB12A8FF8}"/>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B6A4CE01-9FB2-1B80-E3DF-39A563DEEAC5}"/>
              </a:ext>
            </a:extLst>
          </p:cNvPr>
          <p:cNvSpPr>
            <a:spLocks noGrp="1"/>
          </p:cNvSpPr>
          <p:nvPr>
            <p:ph type="sldNum" sz="quarter" idx="12"/>
          </p:nvPr>
        </p:nvSpPr>
        <p:spPr/>
        <p:txBody>
          <a:bodyPr/>
          <a:lstStyle/>
          <a:p>
            <a:pPr rtl="0"/>
            <a:fld id="{B5CEABB6-07DC-46E8-9B57-56EC44A396E5}" type="slidenum">
              <a:rPr lang="es-ES" noProof="0" smtClean="0"/>
              <a:t>65</a:t>
            </a:fld>
            <a:endParaRPr lang="es-ES" noProof="0"/>
          </a:p>
        </p:txBody>
      </p:sp>
      <p:pic>
        <p:nvPicPr>
          <p:cNvPr id="9" name="Imagen 8">
            <a:extLst>
              <a:ext uri="{FF2B5EF4-FFF2-40B4-BE49-F238E27FC236}">
                <a16:creationId xmlns:a16="http://schemas.microsoft.com/office/drawing/2014/main" id="{4BA41269-B913-FBF0-C10E-E0694BE539A6}"/>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13" name="CuadroTexto 12">
            <a:extLst>
              <a:ext uri="{FF2B5EF4-FFF2-40B4-BE49-F238E27FC236}">
                <a16:creationId xmlns:a16="http://schemas.microsoft.com/office/drawing/2014/main" id="{6D5810A2-22DB-6B56-E4CE-7B327CDDA661}"/>
              </a:ext>
            </a:extLst>
          </p:cNvPr>
          <p:cNvSpPr txBox="1"/>
          <p:nvPr/>
        </p:nvSpPr>
        <p:spPr>
          <a:xfrm>
            <a:off x="638503" y="3000205"/>
            <a:ext cx="7086599" cy="338554"/>
          </a:xfrm>
          <a:prstGeom prst="rect">
            <a:avLst/>
          </a:prstGeom>
          <a:noFill/>
        </p:spPr>
        <p:txBody>
          <a:bodyPr wrap="square">
            <a:spAutoFit/>
          </a:bodyPr>
          <a:lstStyle/>
          <a:p>
            <a:r>
              <a:rPr lang="es-ES" sz="1600" dirty="0">
                <a:hlinkClick r:id="rId4"/>
              </a:rPr>
              <a:t>Autoridades de Certificación y Autoridades de Validación del DNIe</a:t>
            </a:r>
            <a:endParaRPr lang="es-ES" sz="1600" dirty="0"/>
          </a:p>
        </p:txBody>
      </p:sp>
      <p:pic>
        <p:nvPicPr>
          <p:cNvPr id="15" name="Imagen 14">
            <a:extLst>
              <a:ext uri="{FF2B5EF4-FFF2-40B4-BE49-F238E27FC236}">
                <a16:creationId xmlns:a16="http://schemas.microsoft.com/office/drawing/2014/main" id="{37FEF33C-7783-1B19-310C-8C07ED03D747}"/>
              </a:ext>
            </a:extLst>
          </p:cNvPr>
          <p:cNvPicPr>
            <a:picLocks noChangeAspect="1"/>
          </p:cNvPicPr>
          <p:nvPr/>
        </p:nvPicPr>
        <p:blipFill>
          <a:blip r:embed="rId5"/>
          <a:stretch>
            <a:fillRect/>
          </a:stretch>
        </p:blipFill>
        <p:spPr>
          <a:xfrm>
            <a:off x="655499" y="3488848"/>
            <a:ext cx="4671083" cy="2748984"/>
          </a:xfrm>
          <a:prstGeom prst="rect">
            <a:avLst/>
          </a:prstGeom>
        </p:spPr>
      </p:pic>
      <p:sp>
        <p:nvSpPr>
          <p:cNvPr id="21" name="CuadroTexto 20">
            <a:extLst>
              <a:ext uri="{FF2B5EF4-FFF2-40B4-BE49-F238E27FC236}">
                <a16:creationId xmlns:a16="http://schemas.microsoft.com/office/drawing/2014/main" id="{3BF6375F-8721-B612-31BC-83BA23748885}"/>
              </a:ext>
            </a:extLst>
          </p:cNvPr>
          <p:cNvSpPr txBox="1"/>
          <p:nvPr/>
        </p:nvSpPr>
        <p:spPr>
          <a:xfrm>
            <a:off x="6238415" y="3971543"/>
            <a:ext cx="6094948" cy="369332"/>
          </a:xfrm>
          <a:prstGeom prst="rect">
            <a:avLst/>
          </a:prstGeom>
          <a:noFill/>
        </p:spPr>
        <p:txBody>
          <a:bodyPr wrap="square">
            <a:spAutoFit/>
          </a:bodyPr>
          <a:lstStyle/>
          <a:p>
            <a:pPr algn="just"/>
            <a:r>
              <a:rPr lang="es-ES" dirty="0">
                <a:hlinkClick r:id="rId6"/>
              </a:rPr>
              <a:t>Configuración Previa - Sede</a:t>
            </a:r>
            <a:endParaRPr lang="es-ES" dirty="0"/>
          </a:p>
        </p:txBody>
      </p:sp>
      <p:sp>
        <p:nvSpPr>
          <p:cNvPr id="23" name="CuadroTexto 22">
            <a:extLst>
              <a:ext uri="{FF2B5EF4-FFF2-40B4-BE49-F238E27FC236}">
                <a16:creationId xmlns:a16="http://schemas.microsoft.com/office/drawing/2014/main" id="{429046D2-59F8-6085-25D9-5533098A1AE0}"/>
              </a:ext>
            </a:extLst>
          </p:cNvPr>
          <p:cNvSpPr txBox="1"/>
          <p:nvPr/>
        </p:nvSpPr>
        <p:spPr>
          <a:xfrm>
            <a:off x="6238415" y="3602211"/>
            <a:ext cx="6094948" cy="369332"/>
          </a:xfrm>
          <a:prstGeom prst="rect">
            <a:avLst/>
          </a:prstGeom>
          <a:noFill/>
        </p:spPr>
        <p:txBody>
          <a:bodyPr wrap="square">
            <a:spAutoFit/>
          </a:bodyPr>
          <a:lstStyle/>
          <a:p>
            <a:r>
              <a:rPr lang="es-ES" dirty="0">
                <a:hlinkClick r:id="rId7"/>
              </a:rPr>
              <a:t>Certificado con DNIe - Sede</a:t>
            </a:r>
            <a:endParaRPr lang="es-ES" dirty="0"/>
          </a:p>
        </p:txBody>
      </p:sp>
    </p:spTree>
    <p:extLst>
      <p:ext uri="{BB962C8B-B14F-4D97-AF65-F5344CB8AC3E}">
        <p14:creationId xmlns:p14="http://schemas.microsoft.com/office/powerpoint/2010/main" val="2341643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8504D-091F-8661-4B38-6F3C253EAD0A}"/>
            </a:ext>
          </a:extLst>
        </p:cNvPr>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37143881-6528-E9B9-9E1F-41377C255B51}"/>
              </a:ext>
            </a:extLst>
          </p:cNvPr>
          <p:cNvSpPr>
            <a:spLocks noGrp="1"/>
          </p:cNvSpPr>
          <p:nvPr>
            <p:ph type="dgm" sz="quarter" idx="15"/>
          </p:nvPr>
        </p:nvSpPr>
        <p:spPr>
          <a:xfrm>
            <a:off x="538129" y="1475624"/>
            <a:ext cx="11204027" cy="1595500"/>
          </a:xfrm>
        </p:spPr>
        <p:txBody>
          <a:bodyPr>
            <a:normAutofit/>
          </a:bodyPr>
          <a:lstStyle/>
          <a:p>
            <a:pPr marL="0" indent="0">
              <a:buNone/>
            </a:pPr>
            <a:r>
              <a:rPr lang="es-ES" sz="1600" dirty="0"/>
              <a:t>Firmar un documento PDF. Para realizar este apartado será necesario contar con una pareja de claves pública /privada y un certificado personal a nombre del alumno. Si es posible, se realizará con el DNI electrónico (se requiere un lector de </a:t>
            </a:r>
            <a:r>
              <a:rPr lang="es-ES" sz="1600" dirty="0" err="1"/>
              <a:t>SmartCard</a:t>
            </a:r>
            <a:r>
              <a:rPr lang="es-ES" sz="1600" dirty="0"/>
              <a:t>) o con un certificado personal emitido por alguna CA reconocida (por ejemplo, la FNMT). Si no se cuenta con ninguno de estos certificados, también es posible usar un certificado a nuestro nombre emitido por nuestra propia CA (en este último caso, se deberá adjuntar en el envío el certificado raíz de esta CA). El documento PDF puede ser la propia memoria de la práctica, y tendrá la firma visible en la última página del documento. </a:t>
            </a:r>
          </a:p>
        </p:txBody>
      </p:sp>
      <p:sp>
        <p:nvSpPr>
          <p:cNvPr id="3" name="Título 2">
            <a:extLst>
              <a:ext uri="{FF2B5EF4-FFF2-40B4-BE49-F238E27FC236}">
                <a16:creationId xmlns:a16="http://schemas.microsoft.com/office/drawing/2014/main" id="{6EBC2300-A35F-C14F-739E-1C9AE61A9674}"/>
              </a:ext>
            </a:extLst>
          </p:cNvPr>
          <p:cNvSpPr>
            <a:spLocks noGrp="1"/>
          </p:cNvSpPr>
          <p:nvPr>
            <p:ph type="title"/>
          </p:nvPr>
        </p:nvSpPr>
        <p:spPr>
          <a:xfrm>
            <a:off x="838200" y="149726"/>
            <a:ext cx="10515600" cy="1325563"/>
          </a:xfrm>
        </p:spPr>
        <p:txBody>
          <a:bodyPr>
            <a:normAutofit/>
          </a:bodyPr>
          <a:lstStyle/>
          <a:p>
            <a:r>
              <a:rPr lang="es-ES" sz="2400" dirty="0"/>
              <a:t>Firma de un documento PDF</a:t>
            </a:r>
          </a:p>
        </p:txBody>
      </p:sp>
      <p:sp>
        <p:nvSpPr>
          <p:cNvPr id="4" name="Marcador de fecha 3">
            <a:extLst>
              <a:ext uri="{FF2B5EF4-FFF2-40B4-BE49-F238E27FC236}">
                <a16:creationId xmlns:a16="http://schemas.microsoft.com/office/drawing/2014/main" id="{531A1579-0358-3700-AC16-BC5AA33F06C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D428FDD-73C0-B7FD-DC89-0D2FA6C528B5}"/>
              </a:ext>
            </a:extLst>
          </p:cNvPr>
          <p:cNvSpPr>
            <a:spLocks noGrp="1"/>
          </p:cNvSpPr>
          <p:nvPr>
            <p:ph type="sldNum" sz="quarter" idx="12"/>
          </p:nvPr>
        </p:nvSpPr>
        <p:spPr/>
        <p:txBody>
          <a:bodyPr/>
          <a:lstStyle/>
          <a:p>
            <a:pPr rtl="0"/>
            <a:fld id="{B5CEABB6-07DC-46E8-9B57-56EC44A396E5}" type="slidenum">
              <a:rPr lang="es-ES" noProof="0" smtClean="0"/>
              <a:t>66</a:t>
            </a:fld>
            <a:endParaRPr lang="es-ES" noProof="0"/>
          </a:p>
        </p:txBody>
      </p:sp>
      <p:pic>
        <p:nvPicPr>
          <p:cNvPr id="9" name="Imagen 8">
            <a:extLst>
              <a:ext uri="{FF2B5EF4-FFF2-40B4-BE49-F238E27FC236}">
                <a16:creationId xmlns:a16="http://schemas.microsoft.com/office/drawing/2014/main" id="{0CC92AB3-8F70-D5F0-2680-180BB33559F9}"/>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8D688CDB-6758-0578-B6F9-1CA4D9C35CBA}"/>
              </a:ext>
            </a:extLst>
          </p:cNvPr>
          <p:cNvSpPr txBox="1">
            <a:spLocks/>
          </p:cNvSpPr>
          <p:nvPr/>
        </p:nvSpPr>
        <p:spPr>
          <a:xfrm>
            <a:off x="493987" y="2989127"/>
            <a:ext cx="4450080" cy="977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t>Aplicación: </a:t>
            </a:r>
            <a:r>
              <a:rPr lang="es-ES" sz="1600" dirty="0" err="1"/>
              <a:t>Autofirma</a:t>
            </a:r>
            <a:r>
              <a:rPr lang="es-ES" sz="1600" dirty="0"/>
              <a:t> (Gobierno de España)</a:t>
            </a:r>
          </a:p>
          <a:p>
            <a:pPr marL="0" indent="0">
              <a:buFont typeface="Arial" panose="020B0604020202020204" pitchFamily="34" charset="0"/>
              <a:buNone/>
            </a:pPr>
            <a:r>
              <a:rPr lang="es-ES" sz="1600" dirty="0"/>
              <a:t>Lector de tarjetas: </a:t>
            </a:r>
            <a:r>
              <a:rPr lang="es-ES" sz="1600" dirty="0" err="1"/>
              <a:t>Zoweetek</a:t>
            </a:r>
            <a:endParaRPr lang="es-ES" sz="1600" dirty="0"/>
          </a:p>
        </p:txBody>
      </p:sp>
    </p:spTree>
    <p:extLst>
      <p:ext uri="{BB962C8B-B14F-4D97-AF65-F5344CB8AC3E}">
        <p14:creationId xmlns:p14="http://schemas.microsoft.com/office/powerpoint/2010/main" val="339396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2136776"/>
            <a:ext cx="10515600" cy="709941"/>
          </a:xfrm>
        </p:spPr>
        <p:txBody>
          <a:bodyPr>
            <a:normAutofit lnSpcReduction="10000"/>
          </a:bodyPr>
          <a:lstStyle/>
          <a:p>
            <a:pPr marL="0" indent="0">
              <a:buNone/>
            </a:pPr>
            <a:r>
              <a:rPr lang="es-ES" sz="1600" dirty="0"/>
              <a:t>Instalar en la VM el servidor Apache y activar el módulo SSL. Iniciar el servidor y comprobar que acepta conexiones HTTPS. Describir las características del certificado que envía el servidor. Justificar las razones de la alerta que nos muestra nuestro navegador.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Comprobación y actualización de la fecha y hora del sistema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7</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5" name="Marcador de SmartArt 1">
            <a:extLst>
              <a:ext uri="{FF2B5EF4-FFF2-40B4-BE49-F238E27FC236}">
                <a16:creationId xmlns:a16="http://schemas.microsoft.com/office/drawing/2014/main" id="{179B37A1-C19A-7443-CAAB-B14A8507F1EC}"/>
              </a:ext>
            </a:extLst>
          </p:cNvPr>
          <p:cNvSpPr txBox="1">
            <a:spLocks/>
          </p:cNvSpPr>
          <p:nvPr/>
        </p:nvSpPr>
        <p:spPr>
          <a:xfrm>
            <a:off x="838200" y="2937834"/>
            <a:ext cx="10515600" cy="11855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dirty="0">
                <a:solidFill>
                  <a:srgbClr val="7030A0"/>
                </a:solidFill>
              </a:rPr>
              <a:t># </a:t>
            </a:r>
            <a:r>
              <a:rPr lang="es-ES" sz="1600" dirty="0" err="1">
                <a:solidFill>
                  <a:srgbClr val="7030A0"/>
                </a:solidFill>
              </a:rPr>
              <a:t>apt</a:t>
            </a:r>
            <a:r>
              <a:rPr lang="es-ES" sz="1600" dirty="0">
                <a:solidFill>
                  <a:srgbClr val="7030A0"/>
                </a:solidFill>
              </a:rPr>
              <a:t> </a:t>
            </a:r>
            <a:r>
              <a:rPr lang="es-ES" sz="1600" dirty="0" err="1">
                <a:solidFill>
                  <a:srgbClr val="7030A0"/>
                </a:solidFill>
              </a:rPr>
              <a:t>install</a:t>
            </a:r>
            <a:r>
              <a:rPr lang="es-ES" sz="1600" dirty="0">
                <a:solidFill>
                  <a:srgbClr val="7030A0"/>
                </a:solidFill>
              </a:rPr>
              <a:t> apache2</a:t>
            </a:r>
          </a:p>
          <a:p>
            <a:pPr marL="0" indent="0">
              <a:buFont typeface="Arial" panose="020B0604020202020204" pitchFamily="34" charset="0"/>
              <a:buNone/>
            </a:pPr>
            <a:r>
              <a:rPr lang="es-ES" sz="1600" dirty="0">
                <a:solidFill>
                  <a:srgbClr val="7030A0"/>
                </a:solidFill>
              </a:rPr>
              <a:t># a2enmod </a:t>
            </a:r>
            <a:r>
              <a:rPr lang="es-ES" sz="1600" dirty="0" err="1">
                <a:solidFill>
                  <a:srgbClr val="7030A0"/>
                </a:solidFill>
              </a:rPr>
              <a:t>ssl</a:t>
            </a:r>
            <a:r>
              <a:rPr lang="es-ES" sz="1600" dirty="0">
                <a:solidFill>
                  <a:srgbClr val="7030A0"/>
                </a:solidFill>
              </a:rPr>
              <a:t> </a:t>
            </a:r>
            <a:r>
              <a:rPr lang="es-ES" sz="1600" dirty="0">
                <a:sym typeface="Wingdings" panose="05000000000000000000" pitchFamily="2" charset="2"/>
              </a:rPr>
              <a:t> activa el módulo SSL</a:t>
            </a:r>
          </a:p>
          <a:p>
            <a:pPr marL="0" indent="0">
              <a:buFont typeface="Arial" panose="020B0604020202020204" pitchFamily="34" charset="0"/>
              <a:buNone/>
            </a:pPr>
            <a:r>
              <a:rPr lang="es-ES" sz="1600" dirty="0">
                <a:solidFill>
                  <a:srgbClr val="7030A0"/>
                </a:solidFill>
                <a:sym typeface="Wingdings" panose="05000000000000000000" pitchFamily="2" charset="2"/>
              </a:rPr>
              <a:t># a2ensite default-</a:t>
            </a:r>
            <a:r>
              <a:rPr lang="es-ES" sz="1600" dirty="0" err="1">
                <a:solidFill>
                  <a:srgbClr val="7030A0"/>
                </a:solidFill>
                <a:sym typeface="Wingdings" panose="05000000000000000000" pitchFamily="2" charset="2"/>
              </a:rPr>
              <a:t>ssl.conf</a:t>
            </a:r>
            <a:r>
              <a:rPr lang="es-ES" sz="1600" dirty="0">
                <a:solidFill>
                  <a:srgbClr val="7030A0"/>
                </a:solidFill>
                <a:sym typeface="Wingdings" panose="05000000000000000000" pitchFamily="2" charset="2"/>
              </a:rPr>
              <a:t> </a:t>
            </a:r>
            <a:r>
              <a:rPr lang="es-ES" sz="1600" dirty="0">
                <a:sym typeface="Wingdings" panose="05000000000000000000" pitchFamily="2" charset="2"/>
              </a:rPr>
              <a:t> activa la configuración por defecto de SSL</a:t>
            </a:r>
          </a:p>
          <a:p>
            <a:pPr marL="0" indent="0">
              <a:buFont typeface="Arial" panose="020B0604020202020204" pitchFamily="34" charset="0"/>
              <a:buNone/>
            </a:pPr>
            <a:r>
              <a:rPr lang="es-ES" sz="1600" dirty="0">
                <a:sym typeface="Wingdings" panose="05000000000000000000" pitchFamily="2" charset="2"/>
              </a:rPr>
              <a:t> </a:t>
            </a:r>
            <a:endParaRPr lang="es-ES" sz="1600" dirty="0"/>
          </a:p>
          <a:p>
            <a:pPr marL="0" indent="0">
              <a:buFont typeface="Arial" panose="020B0604020202020204" pitchFamily="34" charset="0"/>
              <a:buNone/>
            </a:pPr>
            <a:endParaRPr lang="es-ES" sz="2400" dirty="0"/>
          </a:p>
        </p:txBody>
      </p:sp>
      <p:pic>
        <p:nvPicPr>
          <p:cNvPr id="16" name="Imagen 15">
            <a:extLst>
              <a:ext uri="{FF2B5EF4-FFF2-40B4-BE49-F238E27FC236}">
                <a16:creationId xmlns:a16="http://schemas.microsoft.com/office/drawing/2014/main" id="{2ED4C8AC-426E-79F4-2EA3-BA980964AA8A}"/>
              </a:ext>
            </a:extLst>
          </p:cNvPr>
          <p:cNvPicPr>
            <a:picLocks noChangeAspect="1"/>
          </p:cNvPicPr>
          <p:nvPr/>
        </p:nvPicPr>
        <p:blipFill>
          <a:blip r:embed="rId4"/>
          <a:stretch>
            <a:fillRect/>
          </a:stretch>
        </p:blipFill>
        <p:spPr>
          <a:xfrm>
            <a:off x="904926" y="4097881"/>
            <a:ext cx="4281133" cy="1962185"/>
          </a:xfrm>
          <a:prstGeom prst="rect">
            <a:avLst/>
          </a:prstGeom>
        </p:spPr>
      </p:pic>
      <p:pic>
        <p:nvPicPr>
          <p:cNvPr id="19" name="Imagen 18">
            <a:extLst>
              <a:ext uri="{FF2B5EF4-FFF2-40B4-BE49-F238E27FC236}">
                <a16:creationId xmlns:a16="http://schemas.microsoft.com/office/drawing/2014/main" id="{536D90D6-9726-015A-4289-90F8F1DF8020}"/>
              </a:ext>
            </a:extLst>
          </p:cNvPr>
          <p:cNvPicPr>
            <a:picLocks noChangeAspect="1"/>
          </p:cNvPicPr>
          <p:nvPr/>
        </p:nvPicPr>
        <p:blipFill>
          <a:blip r:embed="rId5"/>
          <a:stretch>
            <a:fillRect/>
          </a:stretch>
        </p:blipFill>
        <p:spPr>
          <a:xfrm>
            <a:off x="5356050" y="4094333"/>
            <a:ext cx="6509100" cy="1965733"/>
          </a:xfrm>
          <a:prstGeom prst="rect">
            <a:avLst/>
          </a:prstGeom>
        </p:spPr>
      </p:pic>
    </p:spTree>
    <p:extLst>
      <p:ext uri="{BB962C8B-B14F-4D97-AF65-F5344CB8AC3E}">
        <p14:creationId xmlns:p14="http://schemas.microsoft.com/office/powerpoint/2010/main" val="1846653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2136776"/>
            <a:ext cx="10515600" cy="709941"/>
          </a:xfrm>
        </p:spPr>
        <p:txBody>
          <a:bodyPr>
            <a:normAutofit lnSpcReduction="10000"/>
          </a:bodyPr>
          <a:lstStyle/>
          <a:p>
            <a:pPr marL="0" indent="0">
              <a:buNone/>
            </a:pPr>
            <a:r>
              <a:rPr lang="es-ES" sz="1600" dirty="0"/>
              <a:t>Instalar en la VM el servidor Apache y activar el módulo SSL. Iniciar el servidor y comprobar que acepta conexiones HTTPS. Describir las características del certificado que envía el servidor. Justificar las razones de la alerta que nos muestra nuestro navegador.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Comprobación y actualización de la fecha y hora del sistema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8</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pic>
        <p:nvPicPr>
          <p:cNvPr id="15" name="Imagen 14">
            <a:extLst>
              <a:ext uri="{FF2B5EF4-FFF2-40B4-BE49-F238E27FC236}">
                <a16:creationId xmlns:a16="http://schemas.microsoft.com/office/drawing/2014/main" id="{45BF6F0D-45BF-9564-85A1-E2BBAF95A41E}"/>
              </a:ext>
            </a:extLst>
          </p:cNvPr>
          <p:cNvPicPr>
            <a:picLocks noChangeAspect="1"/>
          </p:cNvPicPr>
          <p:nvPr/>
        </p:nvPicPr>
        <p:blipFill>
          <a:blip r:embed="rId4"/>
          <a:stretch>
            <a:fillRect/>
          </a:stretch>
        </p:blipFill>
        <p:spPr>
          <a:xfrm>
            <a:off x="887781" y="2861985"/>
            <a:ext cx="3859203" cy="3493698"/>
          </a:xfrm>
          <a:prstGeom prst="rect">
            <a:avLst/>
          </a:prstGeom>
        </p:spPr>
      </p:pic>
      <p:pic>
        <p:nvPicPr>
          <p:cNvPr id="18" name="Imagen 17">
            <a:extLst>
              <a:ext uri="{FF2B5EF4-FFF2-40B4-BE49-F238E27FC236}">
                <a16:creationId xmlns:a16="http://schemas.microsoft.com/office/drawing/2014/main" id="{24CF0006-CA7F-6F7C-6FA6-6FC008006DC1}"/>
              </a:ext>
            </a:extLst>
          </p:cNvPr>
          <p:cNvPicPr>
            <a:picLocks noChangeAspect="1"/>
          </p:cNvPicPr>
          <p:nvPr/>
        </p:nvPicPr>
        <p:blipFill>
          <a:blip r:embed="rId5"/>
          <a:stretch>
            <a:fillRect/>
          </a:stretch>
        </p:blipFill>
        <p:spPr>
          <a:xfrm>
            <a:off x="6760886" y="2735768"/>
            <a:ext cx="3591058" cy="3786996"/>
          </a:xfrm>
          <a:prstGeom prst="rect">
            <a:avLst/>
          </a:prstGeom>
        </p:spPr>
      </p:pic>
    </p:spTree>
    <p:extLst>
      <p:ext uri="{BB962C8B-B14F-4D97-AF65-F5344CB8AC3E}">
        <p14:creationId xmlns:p14="http://schemas.microsoft.com/office/powerpoint/2010/main" val="1427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10CCBC7-AD2F-5DC1-961F-0D687A957EDF}"/>
              </a:ext>
            </a:extLst>
          </p:cNvPr>
          <p:cNvSpPr>
            <a:spLocks noGrp="1"/>
          </p:cNvSpPr>
          <p:nvPr>
            <p:ph type="dgm" sz="quarter" idx="15"/>
          </p:nvPr>
        </p:nvSpPr>
        <p:spPr>
          <a:xfrm>
            <a:off x="838200" y="2136776"/>
            <a:ext cx="10515600" cy="709941"/>
          </a:xfrm>
        </p:spPr>
        <p:txBody>
          <a:bodyPr>
            <a:normAutofit lnSpcReduction="10000"/>
          </a:bodyPr>
          <a:lstStyle/>
          <a:p>
            <a:pPr marL="0" indent="0">
              <a:buNone/>
            </a:pPr>
            <a:r>
              <a:rPr lang="es-ES" sz="1600" dirty="0"/>
              <a:t>Instalar en la VM el servidor Apache y activar el módulo SSL. Iniciar el servidor y comprobar que acepta conexiones HTTPS. Describir las características del certificado que envía el servidor. Justificar las razones de la alerta que nos muestra nuestro navegador.</a:t>
            </a:r>
            <a:endParaRPr lang="es-ES" sz="2400" dirty="0"/>
          </a:p>
        </p:txBody>
      </p:sp>
      <p:sp>
        <p:nvSpPr>
          <p:cNvPr id="3" name="Título 2">
            <a:extLst>
              <a:ext uri="{FF2B5EF4-FFF2-40B4-BE49-F238E27FC236}">
                <a16:creationId xmlns:a16="http://schemas.microsoft.com/office/drawing/2014/main" id="{E06A3ADB-C3C8-A91C-13CB-BAC8AE5D07C0}"/>
              </a:ext>
            </a:extLst>
          </p:cNvPr>
          <p:cNvSpPr>
            <a:spLocks noGrp="1"/>
          </p:cNvSpPr>
          <p:nvPr>
            <p:ph type="title"/>
          </p:nvPr>
        </p:nvSpPr>
        <p:spPr/>
        <p:txBody>
          <a:bodyPr/>
          <a:lstStyle/>
          <a:p>
            <a:r>
              <a:rPr lang="es-ES" dirty="0"/>
              <a:t>Comprobación y actualización de la fecha y hora del sistema</a:t>
            </a:r>
          </a:p>
        </p:txBody>
      </p:sp>
      <p:sp>
        <p:nvSpPr>
          <p:cNvPr id="4" name="Marcador de fecha 3">
            <a:extLst>
              <a:ext uri="{FF2B5EF4-FFF2-40B4-BE49-F238E27FC236}">
                <a16:creationId xmlns:a16="http://schemas.microsoft.com/office/drawing/2014/main" id="{C6F87EDE-A664-C11D-CC33-3D0287382F4C}"/>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8828D219-4278-B720-6C0A-C19BF35ED802}"/>
              </a:ext>
            </a:extLst>
          </p:cNvPr>
          <p:cNvSpPr>
            <a:spLocks noGrp="1"/>
          </p:cNvSpPr>
          <p:nvPr>
            <p:ph type="sldNum" sz="quarter" idx="12"/>
          </p:nvPr>
        </p:nvSpPr>
        <p:spPr/>
        <p:txBody>
          <a:bodyPr/>
          <a:lstStyle/>
          <a:p>
            <a:pPr rtl="0"/>
            <a:fld id="{B5CEABB6-07DC-46E8-9B57-56EC44A396E5}" type="slidenum">
              <a:rPr lang="es-ES" noProof="0" smtClean="0"/>
              <a:t>9</a:t>
            </a:fld>
            <a:endParaRPr lang="es-ES" noProof="0"/>
          </a:p>
        </p:txBody>
      </p:sp>
      <p:pic>
        <p:nvPicPr>
          <p:cNvPr id="9" name="Imagen 8">
            <a:extLst>
              <a:ext uri="{FF2B5EF4-FFF2-40B4-BE49-F238E27FC236}">
                <a16:creationId xmlns:a16="http://schemas.microsoft.com/office/drawing/2014/main" id="{03B2FACA-7828-EC5D-E52E-CD0115B1C5CF}"/>
              </a:ext>
            </a:extLst>
          </p:cNvPr>
          <p:cNvPicPr>
            <a:picLocks noChangeAspect="1"/>
          </p:cNvPicPr>
          <p:nvPr/>
        </p:nvPicPr>
        <p:blipFill>
          <a:blip r:embed="rId3"/>
          <a:stretch>
            <a:fillRect/>
          </a:stretch>
        </p:blipFill>
        <p:spPr>
          <a:xfrm>
            <a:off x="4067267" y="6355683"/>
            <a:ext cx="3243353" cy="365792"/>
          </a:xfrm>
          <a:prstGeom prst="rect">
            <a:avLst/>
          </a:prstGeom>
        </p:spPr>
      </p:pic>
      <p:sp>
        <p:nvSpPr>
          <p:cNvPr id="8" name="CuadroTexto 7">
            <a:extLst>
              <a:ext uri="{FF2B5EF4-FFF2-40B4-BE49-F238E27FC236}">
                <a16:creationId xmlns:a16="http://schemas.microsoft.com/office/drawing/2014/main" id="{0945DF35-25FA-7665-93CB-4656EEF138BA}"/>
              </a:ext>
            </a:extLst>
          </p:cNvPr>
          <p:cNvSpPr txBox="1"/>
          <p:nvPr/>
        </p:nvSpPr>
        <p:spPr>
          <a:xfrm>
            <a:off x="838200" y="3238399"/>
            <a:ext cx="10784457" cy="2062103"/>
          </a:xfrm>
          <a:prstGeom prst="rect">
            <a:avLst/>
          </a:prstGeom>
          <a:noFill/>
        </p:spPr>
        <p:txBody>
          <a:bodyPr wrap="square">
            <a:spAutoFit/>
          </a:bodyPr>
          <a:lstStyle/>
          <a:p>
            <a:pPr marL="342900" indent="-342900">
              <a:buAutoNum type="arabicPeriod"/>
            </a:pPr>
            <a:r>
              <a:rPr lang="es-ES" sz="1600" b="1" dirty="0"/>
              <a:t>Certificado </a:t>
            </a:r>
            <a:r>
              <a:rPr lang="es-ES" sz="1600" b="1" dirty="0" err="1"/>
              <a:t>autofirmado</a:t>
            </a:r>
            <a:r>
              <a:rPr lang="es-ES" sz="1600" dirty="0"/>
              <a:t>: El certificado ha sido emitido por el mismo servidor (server). Los navegadores marcan esto como inseguro porque no proviene de una Autoridad de Certificación (CA) de confianza reconocida internacionalmente.</a:t>
            </a:r>
          </a:p>
          <a:p>
            <a:pPr marL="342900" indent="-342900">
              <a:buAutoNum type="arabicPeriod"/>
            </a:pPr>
            <a:r>
              <a:rPr lang="es-ES" sz="1600" b="1" dirty="0"/>
              <a:t>Falta de información</a:t>
            </a:r>
            <a:r>
              <a:rPr lang="es-ES" sz="1600" dirty="0"/>
              <a:t>: El certificado no contiene datos sobre la organización o unidad organizativa, lo que también puede generar desconfianza en los navegadores, ya que no pueden verificar a quién pertenece.</a:t>
            </a:r>
          </a:p>
          <a:p>
            <a:pPr marL="342900" indent="-342900">
              <a:buAutoNum type="arabicPeriod"/>
            </a:pPr>
            <a:r>
              <a:rPr lang="es-ES" sz="1600" b="1" dirty="0"/>
              <a:t>Nombre común (CN) genérico</a:t>
            </a:r>
            <a:r>
              <a:rPr lang="es-ES" sz="1600" dirty="0"/>
              <a:t>: El CN es simplemente "server", que no coincide con un dominio público o un nombre específico que permita verificar la identidad del sitio. Esto puede provocar una advertencia de seguridad relacionada con la falta de coincidencia del nombre del certificado.</a:t>
            </a:r>
          </a:p>
        </p:txBody>
      </p:sp>
    </p:spTree>
    <p:extLst>
      <p:ext uri="{BB962C8B-B14F-4D97-AF65-F5344CB8AC3E}">
        <p14:creationId xmlns:p14="http://schemas.microsoft.com/office/powerpoint/2010/main" val="4084830595"/>
      </p:ext>
    </p:extLst>
  </p:cSld>
  <p:clrMapOvr>
    <a:masterClrMapping/>
  </p:clrMapOvr>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8287</TotalTime>
  <Words>8619</Words>
  <Application>Microsoft Office PowerPoint</Application>
  <PresentationFormat>Panorámica</PresentationFormat>
  <Paragraphs>773</Paragraphs>
  <Slides>66</Slides>
  <Notes>52</Notes>
  <HiddenSlides>2</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66</vt:i4>
      </vt:variant>
    </vt:vector>
  </HeadingPairs>
  <TitlesOfParts>
    <vt:vector size="72" baseType="lpstr">
      <vt:lpstr>Arial</vt:lpstr>
      <vt:lpstr>Calibri</vt:lpstr>
      <vt:lpstr>Courier New</vt:lpstr>
      <vt:lpstr>Tenorite</vt:lpstr>
      <vt:lpstr>Wingdings</vt:lpstr>
      <vt:lpstr>Una sola línea</vt:lpstr>
      <vt:lpstr>Práctica 2: pki para https</vt:lpstr>
      <vt:lpstr>objetivo</vt:lpstr>
      <vt:lpstr>índice</vt:lpstr>
      <vt:lpstr>índice</vt:lpstr>
      <vt:lpstr>Comprobación y actualización de la fecha y hora del sistema</vt:lpstr>
      <vt:lpstr>índice</vt:lpstr>
      <vt:lpstr>Comprobación y actualización de la fecha y hora del sistema</vt:lpstr>
      <vt:lpstr>Comprobación y actualización de la fecha y hora del sistema</vt:lpstr>
      <vt:lpstr>Comprobación y actualización de la fecha y hora del sistema</vt:lpstr>
      <vt:lpstr>índice</vt:lpstr>
      <vt:lpstr>Creación de una Autoridad de Certificación (CA)</vt:lpstr>
      <vt:lpstr>Creación de una Autoridad de Certificación (CA)</vt:lpstr>
      <vt:lpstr>Creación de una Autoridad de Certificación (CA)</vt:lpstr>
      <vt:lpstr>Creación de una Autoridad de Certificación (CA)</vt:lpstr>
      <vt:lpstr>Creación de una Autoridad de Certificación (CA)</vt:lpstr>
      <vt:lpstr>Creación de una Autoridad de Certificación (CA)</vt:lpstr>
      <vt:lpstr>Creación de una Autoridad de Certificación (CA)</vt:lpstr>
      <vt:lpstr>índice</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Generación de claves y certificado para el servidor web</vt:lpstr>
      <vt:lpstr>índice</vt:lpstr>
      <vt:lpstr>Certificado de cliente y autenticación en Apache</vt:lpstr>
      <vt:lpstr>Certificado de cliente y autenticación en Apache</vt:lpstr>
      <vt:lpstr>Presentación de PowerPoint</vt:lpstr>
      <vt:lpstr>Certificado de cliente y autenticación en Apache</vt:lpstr>
      <vt:lpstr>Certificado de cliente y autenticación en Apache</vt:lpstr>
      <vt:lpstr>Certificado de cliente y autenticación en Apache</vt:lpstr>
      <vt:lpstr>índice</vt:lpstr>
      <vt:lpstr>Acceso controlado a directorios mediante certificados de cliente</vt:lpstr>
      <vt:lpstr>Acceso controlado a directorios mediante certificados de cliente</vt:lpstr>
      <vt:lpstr>Acceso controlado a directorios mediante certificados de cliente</vt:lpstr>
      <vt:lpstr>Acceso controlado a directorios mediante certificados de cliente</vt:lpstr>
      <vt:lpstr>Acceso controlado a directorios mediante certificados de cliente</vt:lpstr>
      <vt:lpstr>índice</vt:lpstr>
      <vt:lpstr>Revocación de certificados</vt:lpstr>
      <vt:lpstr>Revocación de certificados</vt:lpstr>
      <vt:lpstr>Revocación de certificados</vt:lpstr>
      <vt:lpstr>índice</vt:lpstr>
      <vt:lpstr>Configuración de un servidor virtual para el dominio www.midominio.com</vt:lpstr>
      <vt:lpstr>Configuración de un servidor virtual para el dominio www.midominio.com</vt:lpstr>
      <vt:lpstr>Configuración de un servidor virtual para el dominio www.midominio.com</vt:lpstr>
      <vt:lpstr>Configuración de un servidor virtual para el dominio www.midominio.com</vt:lpstr>
      <vt:lpstr>Configuración de un servidor virtual para el dominio www.midominio.com</vt:lpstr>
      <vt:lpstr>Configuración de un servidor virtual para el dominio www.midominio.com</vt:lpstr>
      <vt:lpstr>índice</vt:lpstr>
      <vt:lpstr>Configuración de un servidor virtual para el dominio www.midominio.com</vt:lpstr>
      <vt:lpstr>Configuración de un servidor virtual para el dominio www.midominio.com</vt:lpstr>
      <vt:lpstr>índice</vt:lpstr>
      <vt:lpstr>Certificado Wildcard para subdominios</vt:lpstr>
      <vt:lpstr>Certificado Wildcard para subdominios</vt:lpstr>
      <vt:lpstr>Certificado Wildcard para subdominios</vt:lpstr>
      <vt:lpstr>Certificado Wildcard para subdominios</vt:lpstr>
      <vt:lpstr>Certificado Wildcard para subdominios</vt:lpstr>
      <vt:lpstr>Certificado Wildcard para subdominios</vt:lpstr>
      <vt:lpstr>índice</vt:lpstr>
      <vt:lpstr>Firma de un documento PDF</vt:lpstr>
      <vt:lpstr>Firma de un documento PDF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Paloma Pérez De Madrid Laguna</dc:creator>
  <cp:lastModifiedBy>Paloma Pérez De Madrid Laguna</cp:lastModifiedBy>
  <cp:revision>2</cp:revision>
  <dcterms:created xsi:type="dcterms:W3CDTF">2024-10-15T06:34:49Z</dcterms:created>
  <dcterms:modified xsi:type="dcterms:W3CDTF">2024-10-28T09:31:27Z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